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18"/>
  </p:notesMasterIdLst>
  <p:handoutMasterIdLst>
    <p:handoutMasterId r:id="rId19"/>
  </p:handoutMasterIdLst>
  <p:sldIdLst>
    <p:sldId id="268" r:id="rId3"/>
    <p:sldId id="264" r:id="rId4"/>
    <p:sldId id="271" r:id="rId5"/>
    <p:sldId id="272" r:id="rId6"/>
    <p:sldId id="273" r:id="rId7"/>
    <p:sldId id="274" r:id="rId8"/>
    <p:sldId id="275" r:id="rId9"/>
    <p:sldId id="276" r:id="rId10"/>
    <p:sldId id="277" r:id="rId11"/>
    <p:sldId id="279" r:id="rId12"/>
    <p:sldId id="280" r:id="rId13"/>
    <p:sldId id="281" r:id="rId14"/>
    <p:sldId id="278" r:id="rId15"/>
    <p:sldId id="282" r:id="rId16"/>
    <p:sldId id="270" r:id="rId17"/>
  </p:sldIdLst>
  <p:sldSz cx="9144000" cy="6858000" type="screen4x3"/>
  <p:notesSz cx="6858000" cy="9144000"/>
  <p:embeddedFontLst>
    <p:embeddedFont>
      <p:font typeface="Roboto" panose="02000000000000000000" pitchFamily="2" charset="0"/>
      <p:regular r:id="rId20"/>
      <p:bold r:id="rId21"/>
      <p:italic r:id="rId22"/>
      <p:boldItalic r:id="rId23"/>
    </p:embeddedFont>
    <p:embeddedFont>
      <p:font typeface="Twinkl" pitchFamily="2" charset="77"/>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B90"/>
    <a:srgbClr val="B1DFF9"/>
    <a:srgbClr val="47A0D9"/>
    <a:srgbClr val="09968C"/>
    <a:srgbClr val="8ACBC1"/>
    <a:srgbClr val="DB225A"/>
    <a:srgbClr val="CFE09A"/>
    <a:srgbClr val="21A6F9"/>
    <a:srgbClr val="B9D36E"/>
    <a:srgbClr val="4DB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42" autoAdjust="0"/>
    <p:restoredTop sz="94660"/>
  </p:normalViewPr>
  <p:slideViewPr>
    <p:cSldViewPr snapToGrid="0" showGuides="1">
      <p:cViewPr varScale="1">
        <p:scale>
          <a:sx n="108" d="100"/>
          <a:sy n="108" d="100"/>
        </p:scale>
        <p:origin x="1408" y="192"/>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notesViewPr>
    <p:cSldViewPr snapToGrid="0" showGuides="1">
      <p:cViewPr varScale="1">
        <p:scale>
          <a:sx n="58" d="100"/>
          <a:sy n="58"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24/06/2024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24/06/2024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704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8" name="Title 5"/>
          <p:cNvSpPr>
            <a:spLocks noGrp="1"/>
          </p:cNvSpPr>
          <p:nvPr>
            <p:ph type="title"/>
          </p:nvPr>
        </p:nvSpPr>
        <p:spPr>
          <a:xfrm>
            <a:off x="457198" y="438151"/>
            <a:ext cx="8220075" cy="994306"/>
          </a:xfrm>
          <a:prstGeom prst="roundRect">
            <a:avLst>
              <a:gd name="adj" fmla="val 9641"/>
            </a:avLst>
          </a:prstGeom>
        </p:spPr>
        <p:txBody>
          <a:bodyPr>
            <a:noAutofit/>
          </a:bodyPr>
          <a:lstStyle>
            <a:lvl1pPr>
              <a:defRPr sz="3600">
                <a:latin typeface="Twinkl"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26107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ms Slide">
    <p:spTree>
      <p:nvGrpSpPr>
        <p:cNvPr id="1" name=""/>
        <p:cNvGrpSpPr/>
        <p:nvPr/>
      </p:nvGrpSpPr>
      <p:grpSpPr>
        <a:xfrm>
          <a:off x="0" y="0"/>
          <a:ext cx="0" cy="0"/>
          <a:chOff x="0" y="0"/>
          <a:chExt cx="0" cy="0"/>
        </a:xfrm>
      </p:grpSpPr>
      <p:sp>
        <p:nvSpPr>
          <p:cNvPr id="2" name="Rounded Rectangle 24">
            <a:extLst>
              <a:ext uri="{FF2B5EF4-FFF2-40B4-BE49-F238E27FC236}">
                <a16:creationId xmlns:a16="http://schemas.microsoft.com/office/drawing/2014/main" id="{D00ECC8E-1AC3-4E6C-A19B-0A141ABB9071}"/>
              </a:ext>
            </a:extLst>
          </p:cNvPr>
          <p:cNvSpPr/>
          <p:nvPr userDrawn="1"/>
        </p:nvSpPr>
        <p:spPr bwMode="auto">
          <a:xfrm>
            <a:off x="503239" y="2930434"/>
            <a:ext cx="8137524" cy="3414803"/>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3" name="Rounded Rectangle 23">
            <a:extLst>
              <a:ext uri="{FF2B5EF4-FFF2-40B4-BE49-F238E27FC236}">
                <a16:creationId xmlns:a16="http://schemas.microsoft.com/office/drawing/2014/main" id="{D34100E7-28EA-4EB7-A437-37BB3EE7034D}"/>
              </a:ext>
            </a:extLst>
          </p:cNvPr>
          <p:cNvSpPr/>
          <p:nvPr userDrawn="1"/>
        </p:nvSpPr>
        <p:spPr bwMode="auto">
          <a:xfrm>
            <a:off x="503239" y="512763"/>
            <a:ext cx="8137524" cy="2193019"/>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2" name="Text Placeholder 9">
            <a:extLst>
              <a:ext uri="{FF2B5EF4-FFF2-40B4-BE49-F238E27FC236}">
                <a16:creationId xmlns:a16="http://schemas.microsoft.com/office/drawing/2014/main" id="{BAFFD08E-D8F1-4950-9C0C-AB7477306E53}"/>
              </a:ext>
            </a:extLst>
          </p:cNvPr>
          <p:cNvSpPr>
            <a:spLocks noGrp="1"/>
          </p:cNvSpPr>
          <p:nvPr>
            <p:ph type="body" sz="quarter" idx="10" hasCustomPrompt="1"/>
          </p:nvPr>
        </p:nvSpPr>
        <p:spPr>
          <a:xfrm>
            <a:off x="755651" y="1037017"/>
            <a:ext cx="7632699" cy="1469216"/>
          </a:xfrm>
          <a:prstGeom prst="roundRect">
            <a:avLst>
              <a:gd name="adj" fmla="val 2585"/>
            </a:avLst>
          </a:prstGeom>
        </p:spPr>
        <p:txBody>
          <a:bodyPr>
            <a:spAutoFit/>
          </a:bodyPr>
          <a:lstStyle>
            <a:lvl1pPr>
              <a:defRPr/>
            </a:lvl1pPr>
          </a:lstStyle>
          <a:p>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r>
              <a:rPr lang="en-GB" dirty="0">
                <a:latin typeface="Twinkl" pitchFamily="50" charset="0"/>
              </a:rPr>
              <a:t>Statement 2</a:t>
            </a:r>
          </a:p>
          <a:p>
            <a:pPr lvl="1"/>
            <a:r>
              <a:rPr lang="en-GB" sz="1800" dirty="0">
                <a:latin typeface="Twinkl" pitchFamily="50" charset="0"/>
              </a:rPr>
              <a:t>Sub statement</a:t>
            </a:r>
          </a:p>
        </p:txBody>
      </p:sp>
      <p:sp>
        <p:nvSpPr>
          <p:cNvPr id="13" name="Text Placeholder 9">
            <a:extLst>
              <a:ext uri="{FF2B5EF4-FFF2-40B4-BE49-F238E27FC236}">
                <a16:creationId xmlns:a16="http://schemas.microsoft.com/office/drawing/2014/main" id="{D99DBCE3-B6AA-4708-994C-5096C6F0D38E}"/>
              </a:ext>
            </a:extLst>
          </p:cNvPr>
          <p:cNvSpPr>
            <a:spLocks noGrp="1"/>
          </p:cNvSpPr>
          <p:nvPr>
            <p:ph type="body" sz="quarter" idx="11" hasCustomPrompt="1"/>
          </p:nvPr>
        </p:nvSpPr>
        <p:spPr>
          <a:xfrm>
            <a:off x="755651" y="3445623"/>
            <a:ext cx="7632699" cy="1469216"/>
          </a:xfrm>
          <a:prstGeom prst="roundRect">
            <a:avLst>
              <a:gd name="adj" fmla="val 2585"/>
            </a:avLst>
          </a:prstGeom>
        </p:spPr>
        <p:txBody>
          <a:bodyPr>
            <a:spAutoFit/>
          </a:bodyPr>
          <a:lstStyle>
            <a:lvl1pPr>
              <a:defRPr/>
            </a:lvl1pPr>
          </a:lstStyle>
          <a:p>
            <a:r>
              <a:rPr lang="en-GB" dirty="0">
                <a:latin typeface="Twinkl" pitchFamily="50" charset="0"/>
              </a:rPr>
              <a:t>Statement 1 Lorem ipsum </a:t>
            </a:r>
            <a:r>
              <a:rPr lang="en-GB" dirty="0" err="1">
                <a:latin typeface="Twinkl" pitchFamily="50" charset="0"/>
              </a:rPr>
              <a:t>dolor</a:t>
            </a:r>
            <a:r>
              <a:rPr lang="en-GB" dirty="0">
                <a:latin typeface="Twinkl" pitchFamily="50" charset="0"/>
              </a:rPr>
              <a:t> sit </a:t>
            </a:r>
            <a:r>
              <a:rPr lang="en-GB" dirty="0" err="1">
                <a:latin typeface="Twinkl" pitchFamily="50" charset="0"/>
              </a:rPr>
              <a:t>amet</a:t>
            </a:r>
            <a:r>
              <a:rPr lang="en-GB" dirty="0">
                <a:latin typeface="Twinkl" pitchFamily="50" charset="0"/>
              </a:rPr>
              <a:t>, </a:t>
            </a:r>
            <a:r>
              <a:rPr lang="en-GB" dirty="0" err="1">
                <a:latin typeface="Twinkl" pitchFamily="50" charset="0"/>
              </a:rPr>
              <a:t>consectetur</a:t>
            </a:r>
            <a:r>
              <a:rPr lang="en-GB" dirty="0">
                <a:latin typeface="Twinkl" pitchFamily="50" charset="0"/>
              </a:rPr>
              <a:t> </a:t>
            </a:r>
            <a:r>
              <a:rPr lang="en-GB" dirty="0" err="1">
                <a:latin typeface="Twinkl" pitchFamily="50" charset="0"/>
              </a:rPr>
              <a:t>adipiscing</a:t>
            </a:r>
            <a:r>
              <a:rPr lang="en-GB" dirty="0">
                <a:latin typeface="Twinkl" pitchFamily="50" charset="0"/>
              </a:rPr>
              <a:t> </a:t>
            </a:r>
            <a:r>
              <a:rPr lang="en-GB" dirty="0" err="1">
                <a:latin typeface="Twinkl" pitchFamily="50" charset="0"/>
              </a:rPr>
              <a:t>elit</a:t>
            </a:r>
            <a:r>
              <a:rPr lang="en-GB" dirty="0">
                <a:latin typeface="Twinkl" pitchFamily="50" charset="0"/>
              </a:rPr>
              <a:t>.</a:t>
            </a:r>
          </a:p>
          <a:p>
            <a:r>
              <a:rPr lang="en-GB" dirty="0">
                <a:latin typeface="Twinkl" pitchFamily="50" charset="0"/>
              </a:rPr>
              <a:t>Statement 2</a:t>
            </a:r>
          </a:p>
          <a:p>
            <a:pPr lvl="1"/>
            <a:r>
              <a:rPr lang="en-GB" sz="1800" dirty="0">
                <a:latin typeface="Twinkl" pitchFamily="50" charset="0"/>
              </a:rPr>
              <a:t>Sub statement</a:t>
            </a:r>
          </a:p>
        </p:txBody>
      </p:sp>
      <p:sp>
        <p:nvSpPr>
          <p:cNvPr id="15" name="Text Placeholder 8">
            <a:extLst>
              <a:ext uri="{FF2B5EF4-FFF2-40B4-BE49-F238E27FC236}">
                <a16:creationId xmlns:a16="http://schemas.microsoft.com/office/drawing/2014/main" id="{E9191366-6C10-435F-A2F8-6CBD1318FD96}"/>
              </a:ext>
            </a:extLst>
          </p:cNvPr>
          <p:cNvSpPr>
            <a:spLocks noGrp="1"/>
          </p:cNvSpPr>
          <p:nvPr>
            <p:ph type="body" sz="quarter" idx="12" hasCustomPrompt="1"/>
          </p:nvPr>
        </p:nvSpPr>
        <p:spPr>
          <a:xfrm>
            <a:off x="755650" y="512763"/>
            <a:ext cx="7632700" cy="503237"/>
          </a:xfrm>
          <a:prstGeom prst="roundRect">
            <a:avLst>
              <a:gd name="adj" fmla="val 2585"/>
            </a:avLst>
          </a:prstGeom>
        </p:spPr>
        <p:txBody>
          <a:bodyPr lIns="0" tIns="252000" rIns="0" bIns="0" anchor="ctr" anchorCtr="0">
            <a:noAutofit/>
          </a:bodyPr>
          <a:lstStyle>
            <a:lvl1pPr marL="0" indent="0" algn="ctr">
              <a:buNone/>
              <a:defRPr sz="3600" b="1"/>
            </a:lvl1pPr>
          </a:lstStyle>
          <a:p>
            <a:pPr lvl="0"/>
            <a:r>
              <a:rPr lang="en-US" dirty="0"/>
              <a:t>Aim</a:t>
            </a:r>
            <a:endParaRPr lang="en-GB" dirty="0"/>
          </a:p>
        </p:txBody>
      </p:sp>
      <p:sp>
        <p:nvSpPr>
          <p:cNvPr id="17" name="Text Placeholder 8">
            <a:extLst>
              <a:ext uri="{FF2B5EF4-FFF2-40B4-BE49-F238E27FC236}">
                <a16:creationId xmlns:a16="http://schemas.microsoft.com/office/drawing/2014/main" id="{6758EDAF-8492-4BF5-93A1-EA11C5D83003}"/>
              </a:ext>
            </a:extLst>
          </p:cNvPr>
          <p:cNvSpPr>
            <a:spLocks noGrp="1"/>
          </p:cNvSpPr>
          <p:nvPr>
            <p:ph type="body" sz="quarter" idx="13" hasCustomPrompt="1"/>
          </p:nvPr>
        </p:nvSpPr>
        <p:spPr>
          <a:xfrm>
            <a:off x="755649" y="2930434"/>
            <a:ext cx="7632700" cy="503237"/>
          </a:xfrm>
          <a:prstGeom prst="roundRect">
            <a:avLst>
              <a:gd name="adj" fmla="val 2585"/>
            </a:avLst>
          </a:prstGeom>
        </p:spPr>
        <p:txBody>
          <a:bodyPr lIns="0" tIns="252000" rIns="0" bIns="0" anchor="ctr" anchorCtr="0">
            <a:noAutofit/>
          </a:bodyPr>
          <a:lstStyle>
            <a:lvl1pPr marL="0" indent="0" algn="ctr">
              <a:buNone/>
              <a:defRPr sz="3600" b="1"/>
            </a:lvl1pPr>
          </a:lstStyle>
          <a:p>
            <a:pPr lvl="0"/>
            <a:r>
              <a:rPr lang="en-US" dirty="0"/>
              <a:t>Success Criteria</a:t>
            </a:r>
            <a:endParaRPr lang="en-GB" dirty="0"/>
          </a:p>
        </p:txBody>
      </p:sp>
    </p:spTree>
    <p:extLst>
      <p:ext uri="{BB962C8B-B14F-4D97-AF65-F5344CB8AC3E}">
        <p14:creationId xmlns:p14="http://schemas.microsoft.com/office/powerpoint/2010/main" val="2257523209"/>
      </p:ext>
    </p:extLst>
  </p:cSld>
  <p:clrMapOvr>
    <a:masterClrMapping/>
  </p:clrMapOvr>
  <p:extLst>
    <p:ext uri="{DCECCB84-F9BA-43D5-87BE-67443E8EF086}">
      <p15:sldGuideLst xmlns:p15="http://schemas.microsoft.com/office/powerpoint/2012/main">
        <p15:guide id="1" orient="horz" pos="640"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1973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o/Video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7" name="Rectangle 6">
            <a:extLst>
              <a:ext uri="{FF2B5EF4-FFF2-40B4-BE49-F238E27FC236}">
                <a16:creationId xmlns:a16="http://schemas.microsoft.com/office/drawing/2014/main" id="{FFC63B62-F6F8-4A70-935A-0CBCE04C051B}"/>
              </a:ext>
            </a:extLst>
          </p:cNvPr>
          <p:cNvSpPr/>
          <p:nvPr userDrawn="1"/>
        </p:nvSpPr>
        <p:spPr>
          <a:xfrm>
            <a:off x="755650"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sp>
        <p:nvSpPr>
          <p:cNvPr id="9" name="Rectangle 8">
            <a:extLst>
              <a:ext uri="{FF2B5EF4-FFF2-40B4-BE49-F238E27FC236}">
                <a16:creationId xmlns:a16="http://schemas.microsoft.com/office/drawing/2014/main" id="{F19AD57E-3485-41E5-86B7-DD796C8FF6EE}"/>
              </a:ext>
            </a:extLst>
          </p:cNvPr>
          <p:cNvSpPr/>
          <p:nvPr userDrawn="1"/>
        </p:nvSpPr>
        <p:spPr>
          <a:xfrm>
            <a:off x="3380669"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sp>
        <p:nvSpPr>
          <p:cNvPr id="10" name="Rectangle 9">
            <a:extLst>
              <a:ext uri="{FF2B5EF4-FFF2-40B4-BE49-F238E27FC236}">
                <a16:creationId xmlns:a16="http://schemas.microsoft.com/office/drawing/2014/main" id="{2A702136-D7DD-49CD-A4E0-42B0D1BAFEFE}"/>
              </a:ext>
            </a:extLst>
          </p:cNvPr>
          <p:cNvSpPr/>
          <p:nvPr userDrawn="1"/>
        </p:nvSpPr>
        <p:spPr>
          <a:xfrm>
            <a:off x="6005688"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pic>
        <p:nvPicPr>
          <p:cNvPr id="12" name="Picture 1">
            <a:extLst>
              <a:ext uri="{FF2B5EF4-FFF2-40B4-BE49-F238E27FC236}">
                <a16:creationId xmlns:a16="http://schemas.microsoft.com/office/drawing/2014/main" id="{3124EECE-F7EF-4595-9620-68FD0E5E79F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88144" y="2435955"/>
            <a:ext cx="1717675" cy="1150938"/>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6CC5B3-3D32-4C6C-8E1F-3758561C1F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88144" y="3771617"/>
            <a:ext cx="1717675" cy="185737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5" name="Rectangle 14">
            <a:extLst>
              <a:ext uri="{FF2B5EF4-FFF2-40B4-BE49-F238E27FC236}">
                <a16:creationId xmlns:a16="http://schemas.microsoft.com/office/drawing/2014/main" id="{BF1001AF-39AD-4F6C-8CC7-DE3F05F47402}"/>
              </a:ext>
            </a:extLst>
          </p:cNvPr>
          <p:cNvSpPr/>
          <p:nvPr userDrawn="1"/>
        </p:nvSpPr>
        <p:spPr>
          <a:xfrm>
            <a:off x="450762" y="5938338"/>
            <a:ext cx="8226000" cy="295275"/>
          </a:xfrm>
          <a:prstGeom prst="rect">
            <a:avLst/>
          </a:prstGeom>
          <a:solidFill>
            <a:srgbClr val="E34192"/>
          </a:solidFill>
          <a:ln>
            <a:solidFill>
              <a:srgbClr val="E341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100" b="1" dirty="0">
                <a:solidFill>
                  <a:schemeClr val="bg1"/>
                </a:solidFill>
                <a:latin typeface="Roboto" panose="02000000000000000000" pitchFamily="2" charset="0"/>
                <a:ea typeface="Roboto" panose="02000000000000000000" pitchFamily="2" charset="0"/>
                <a:cs typeface="Arial" panose="020B0604020202020204" pitchFamily="34" charset="0"/>
              </a:rPr>
              <a:t>Please note the embedded audio may not be compatible with earlier versions of PowerPoint. </a:t>
            </a:r>
          </a:p>
        </p:txBody>
      </p:sp>
      <p:grpSp>
        <p:nvGrpSpPr>
          <p:cNvPr id="16" name="Group 15">
            <a:extLst>
              <a:ext uri="{FF2B5EF4-FFF2-40B4-BE49-F238E27FC236}">
                <a16:creationId xmlns:a16="http://schemas.microsoft.com/office/drawing/2014/main" id="{F4C02CD7-54FA-442D-8552-484866B452A3}"/>
              </a:ext>
            </a:extLst>
          </p:cNvPr>
          <p:cNvGrpSpPr/>
          <p:nvPr userDrawn="1"/>
        </p:nvGrpSpPr>
        <p:grpSpPr>
          <a:xfrm>
            <a:off x="653175" y="1186618"/>
            <a:ext cx="2485137" cy="4640495"/>
            <a:chOff x="653175" y="1293580"/>
            <a:chExt cx="2485137" cy="4640495"/>
          </a:xfrm>
        </p:grpSpPr>
        <p:sp>
          <p:nvSpPr>
            <p:cNvPr id="17" name="Rectangle 16">
              <a:extLst>
                <a:ext uri="{FF2B5EF4-FFF2-40B4-BE49-F238E27FC236}">
                  <a16:creationId xmlns:a16="http://schemas.microsoft.com/office/drawing/2014/main" id="{70129BA9-07CA-4E45-BE89-A3B3D8B06794}"/>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Roboto" panose="02000000000000000000" pitchFamily="2" charset="0"/>
                  <a:ea typeface="Roboto" panose="02000000000000000000" pitchFamily="2" charset="0"/>
                  <a:cs typeface="Arial" panose="020B0604020202020204" pitchFamily="34" charset="0"/>
                </a:rPr>
                <a:t>Open the downloaded folder and copy all the files.</a:t>
              </a:r>
            </a:p>
          </p:txBody>
        </p:sp>
        <p:sp>
          <p:nvSpPr>
            <p:cNvPr id="18" name="Oval 17">
              <a:extLst>
                <a:ext uri="{FF2B5EF4-FFF2-40B4-BE49-F238E27FC236}">
                  <a16:creationId xmlns:a16="http://schemas.microsoft.com/office/drawing/2014/main" id="{06AD645D-EF4C-43B9-BC02-E73591ACFEA8}"/>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Roboto" panose="02000000000000000000" pitchFamily="2" charset="0"/>
                  <a:ea typeface="Roboto" panose="02000000000000000000" pitchFamily="2" charset="0"/>
                </a:rPr>
                <a:t>1</a:t>
              </a:r>
            </a:p>
          </p:txBody>
        </p:sp>
      </p:grpSp>
      <p:grpSp>
        <p:nvGrpSpPr>
          <p:cNvPr id="19" name="Group 18">
            <a:extLst>
              <a:ext uri="{FF2B5EF4-FFF2-40B4-BE49-F238E27FC236}">
                <a16:creationId xmlns:a16="http://schemas.microsoft.com/office/drawing/2014/main" id="{08DFAC45-3E54-4D6A-98C4-CF211C83922E}"/>
              </a:ext>
            </a:extLst>
          </p:cNvPr>
          <p:cNvGrpSpPr/>
          <p:nvPr userDrawn="1"/>
        </p:nvGrpSpPr>
        <p:grpSpPr>
          <a:xfrm>
            <a:off x="3278194" y="1186618"/>
            <a:ext cx="2485137" cy="4640495"/>
            <a:chOff x="653175" y="1293580"/>
            <a:chExt cx="2485137" cy="4640495"/>
          </a:xfrm>
        </p:grpSpPr>
        <p:sp>
          <p:nvSpPr>
            <p:cNvPr id="20" name="Rectangle 19">
              <a:extLst>
                <a:ext uri="{FF2B5EF4-FFF2-40B4-BE49-F238E27FC236}">
                  <a16:creationId xmlns:a16="http://schemas.microsoft.com/office/drawing/2014/main" id="{F0CD5D4D-4B63-46DB-9525-B34F30B13615}"/>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Roboto" panose="02000000000000000000" pitchFamily="2" charset="0"/>
                  <a:ea typeface="Roboto" panose="02000000000000000000" pitchFamily="2" charset="0"/>
                  <a:cs typeface="Arial" panose="020B0604020202020204" pitchFamily="34" charset="0"/>
                </a:rPr>
                <a:t>Paste the copied files into a new folder.</a:t>
              </a:r>
            </a:p>
          </p:txBody>
        </p:sp>
        <p:sp>
          <p:nvSpPr>
            <p:cNvPr id="21" name="Oval 20">
              <a:extLst>
                <a:ext uri="{FF2B5EF4-FFF2-40B4-BE49-F238E27FC236}">
                  <a16:creationId xmlns:a16="http://schemas.microsoft.com/office/drawing/2014/main" id="{E921D1FD-6ED8-4721-9B13-952826BF7583}"/>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Roboto" panose="02000000000000000000" pitchFamily="2" charset="0"/>
                  <a:ea typeface="Roboto" panose="02000000000000000000" pitchFamily="2" charset="0"/>
                </a:rPr>
                <a:t>2</a:t>
              </a:r>
            </a:p>
          </p:txBody>
        </p:sp>
      </p:grpSp>
      <p:grpSp>
        <p:nvGrpSpPr>
          <p:cNvPr id="22" name="Group 21">
            <a:extLst>
              <a:ext uri="{FF2B5EF4-FFF2-40B4-BE49-F238E27FC236}">
                <a16:creationId xmlns:a16="http://schemas.microsoft.com/office/drawing/2014/main" id="{2E64373C-29B9-44AD-BBFF-1C2B6CB8B856}"/>
              </a:ext>
            </a:extLst>
          </p:cNvPr>
          <p:cNvGrpSpPr/>
          <p:nvPr userDrawn="1"/>
        </p:nvGrpSpPr>
        <p:grpSpPr>
          <a:xfrm>
            <a:off x="5903213" y="1186618"/>
            <a:ext cx="2485137" cy="4640495"/>
            <a:chOff x="653175" y="1293580"/>
            <a:chExt cx="2485137" cy="4640495"/>
          </a:xfrm>
        </p:grpSpPr>
        <p:sp>
          <p:nvSpPr>
            <p:cNvPr id="23" name="Rectangle 22">
              <a:extLst>
                <a:ext uri="{FF2B5EF4-FFF2-40B4-BE49-F238E27FC236}">
                  <a16:creationId xmlns:a16="http://schemas.microsoft.com/office/drawing/2014/main" id="{3F8F64B4-C8AD-4F3A-AC24-CC1D1D7B43F0}"/>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Roboto" panose="02000000000000000000" pitchFamily="2" charset="0"/>
                  <a:ea typeface="Roboto" panose="02000000000000000000" pitchFamily="2" charset="0"/>
                  <a:cs typeface="Arial" panose="020B0604020202020204" pitchFamily="34" charset="0"/>
                </a:rPr>
                <a:t>To use the PowerPoint, enable editing and put into slide show mode.</a:t>
              </a:r>
            </a:p>
          </p:txBody>
        </p:sp>
        <p:sp>
          <p:nvSpPr>
            <p:cNvPr id="24" name="Oval 23">
              <a:extLst>
                <a:ext uri="{FF2B5EF4-FFF2-40B4-BE49-F238E27FC236}">
                  <a16:creationId xmlns:a16="http://schemas.microsoft.com/office/drawing/2014/main" id="{306893F1-C2B6-43EB-825A-DA5B276C8908}"/>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Roboto" panose="02000000000000000000" pitchFamily="2" charset="0"/>
                  <a:ea typeface="Roboto" panose="02000000000000000000" pitchFamily="2" charset="0"/>
                </a:rPr>
                <a:t>3</a:t>
              </a:r>
            </a:p>
          </p:txBody>
        </p:sp>
      </p:grpSp>
      <p:pic>
        <p:nvPicPr>
          <p:cNvPr id="25" name="Picture 24">
            <a:extLst>
              <a:ext uri="{FF2B5EF4-FFF2-40B4-BE49-F238E27FC236}">
                <a16:creationId xmlns:a16="http://schemas.microsoft.com/office/drawing/2014/main" id="{F8E75E30-3E3D-4F9B-9EF6-9A9630C27CB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720306" y="2435955"/>
            <a:ext cx="1703388" cy="200342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55EBE21-985E-4E8F-B68C-A7F9AB89D60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114362" y="3710564"/>
            <a:ext cx="2165314" cy="1601754"/>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2AA4B95-3CCC-45E1-B7B1-343CCBC6F42A}"/>
              </a:ext>
            </a:extLst>
          </p:cNvPr>
          <p:cNvPicPr>
            <a:picLocks noChangeAspect="1"/>
          </p:cNvPicPr>
          <p:nvPr userDrawn="1"/>
        </p:nvPicPr>
        <p:blipFill>
          <a:blip r:embed="rId6">
            <a:extLst>
              <a:ext uri="{28A0092B-C50C-407E-A947-70E740481C1C}">
                <a14:useLocalDpi xmlns:a14="http://schemas.microsoft.com/office/drawing/2010/main"/>
              </a:ext>
            </a:extLst>
          </a:blip>
          <a:srcRect/>
          <a:stretch>
            <a:fillRect/>
          </a:stretch>
        </p:blipFill>
        <p:spPr bwMode="auto">
          <a:xfrm>
            <a:off x="6114344" y="2435955"/>
            <a:ext cx="2165350" cy="22542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B959152-16E0-47A5-9814-E4CDFB5F1B4A}"/>
              </a:ext>
            </a:extLst>
          </p:cNvPr>
          <p:cNvGrpSpPr/>
          <p:nvPr userDrawn="1"/>
        </p:nvGrpSpPr>
        <p:grpSpPr>
          <a:xfrm>
            <a:off x="6114362" y="2862122"/>
            <a:ext cx="2165350" cy="690207"/>
            <a:chOff x="6137101" y="2837944"/>
            <a:chExt cx="2165350" cy="690207"/>
          </a:xfrm>
        </p:grpSpPr>
        <p:grpSp>
          <p:nvGrpSpPr>
            <p:cNvPr id="29" name="Group 28">
              <a:extLst>
                <a:ext uri="{FF2B5EF4-FFF2-40B4-BE49-F238E27FC236}">
                  <a16:creationId xmlns:a16="http://schemas.microsoft.com/office/drawing/2014/main" id="{2AA9C2EC-978E-419F-A507-D371B5CA5B55}"/>
                </a:ext>
              </a:extLst>
            </p:cNvPr>
            <p:cNvGrpSpPr>
              <a:grpSpLocks/>
            </p:cNvGrpSpPr>
            <p:nvPr/>
          </p:nvGrpSpPr>
          <p:grpSpPr bwMode="auto">
            <a:xfrm>
              <a:off x="6137101" y="2837944"/>
              <a:ext cx="2165350" cy="647700"/>
              <a:chOff x="6164808" y="2589878"/>
              <a:chExt cx="2165459" cy="647296"/>
            </a:xfrm>
          </p:grpSpPr>
          <p:pic>
            <p:nvPicPr>
              <p:cNvPr id="31" name="Picture 30">
                <a:extLst>
                  <a:ext uri="{FF2B5EF4-FFF2-40B4-BE49-F238E27FC236}">
                    <a16:creationId xmlns:a16="http://schemas.microsoft.com/office/drawing/2014/main" id="{B5145F20-A130-4EC9-B902-0B2D234C1C0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164808" y="2589878"/>
                <a:ext cx="2165459" cy="647296"/>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209CC96-78F3-4B82-BE38-23F76BEC0573}"/>
                  </a:ext>
                </a:extLst>
              </p:cNvPr>
              <p:cNvCxnSpPr/>
              <p:nvPr/>
            </p:nvCxnSpPr>
            <p:spPr>
              <a:xfrm flipH="1">
                <a:off x="7949742" y="2768837"/>
                <a:ext cx="79379" cy="287158"/>
              </a:xfrm>
              <a:prstGeom prst="straightConnector1">
                <a:avLst/>
              </a:prstGeom>
              <a:ln w="19050">
                <a:solidFill>
                  <a:srgbClr val="18A0DB"/>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289AD21C-A27E-4E30-8AB2-27CBD6E49F15}"/>
                </a:ext>
              </a:extLst>
            </p:cNvPr>
            <p:cNvSpPr/>
            <p:nvPr/>
          </p:nvSpPr>
          <p:spPr>
            <a:xfrm>
              <a:off x="7790917" y="3317748"/>
              <a:ext cx="210403" cy="210403"/>
            </a:xfrm>
            <a:prstGeom prst="ellipse">
              <a:avLst/>
            </a:prstGeom>
            <a:noFill/>
            <a:ln w="19050">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extBox 44">
            <a:extLst>
              <a:ext uri="{FF2B5EF4-FFF2-40B4-BE49-F238E27FC236}">
                <a16:creationId xmlns:a16="http://schemas.microsoft.com/office/drawing/2014/main" id="{3642231C-A2F6-4367-90C6-0767E987F9A9}"/>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Guidance for Video/Audio in PowerPoints</a:t>
            </a:r>
            <a:endParaRPr lang="en-GB" sz="2800" b="1" dirty="0">
              <a:solidFill>
                <a:srgbClr val="E34192"/>
              </a:solidFill>
            </a:endParaRPr>
          </a:p>
        </p:txBody>
      </p:sp>
    </p:spTree>
    <p:extLst>
      <p:ext uri="{BB962C8B-B14F-4D97-AF65-F5344CB8AC3E}">
        <p14:creationId xmlns:p14="http://schemas.microsoft.com/office/powerpoint/2010/main" val="39593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ion Disclaim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grpSp>
        <p:nvGrpSpPr>
          <p:cNvPr id="41" name="Group 40">
            <a:extLst>
              <a:ext uri="{FF2B5EF4-FFF2-40B4-BE49-F238E27FC236}">
                <a16:creationId xmlns:a16="http://schemas.microsoft.com/office/drawing/2014/main" id="{2BB4EA30-0107-4362-9222-C6055ABF324A}"/>
              </a:ext>
            </a:extLst>
          </p:cNvPr>
          <p:cNvGrpSpPr/>
          <p:nvPr userDrawn="1"/>
        </p:nvGrpSpPr>
        <p:grpSpPr>
          <a:xfrm>
            <a:off x="743835" y="1681195"/>
            <a:ext cx="7644513" cy="2295228"/>
            <a:chOff x="743837" y="1344834"/>
            <a:chExt cx="7644513" cy="2295228"/>
          </a:xfrm>
        </p:grpSpPr>
        <p:sp>
          <p:nvSpPr>
            <p:cNvPr id="42" name="Rectangle 41">
              <a:extLst>
                <a:ext uri="{FF2B5EF4-FFF2-40B4-BE49-F238E27FC236}">
                  <a16:creationId xmlns:a16="http://schemas.microsoft.com/office/drawing/2014/main" id="{0DF60415-D303-4DFE-A6B8-E0AB42EF4DDC}"/>
                </a:ext>
              </a:extLst>
            </p:cNvPr>
            <p:cNvSpPr/>
            <p:nvPr/>
          </p:nvSpPr>
          <p:spPr>
            <a:xfrm>
              <a:off x="743837" y="1344834"/>
              <a:ext cx="1266195" cy="273960"/>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Animations</a:t>
              </a:r>
            </a:p>
          </p:txBody>
        </p:sp>
        <p:sp>
          <p:nvSpPr>
            <p:cNvPr id="43" name="Rectangle 42">
              <a:extLst>
                <a:ext uri="{FF2B5EF4-FFF2-40B4-BE49-F238E27FC236}">
                  <a16:creationId xmlns:a16="http://schemas.microsoft.com/office/drawing/2014/main" id="{6A96975B-C3DC-451D-8423-D15D5BCDB436}"/>
                </a:ext>
              </a:extLst>
            </p:cNvPr>
            <p:cNvSpPr/>
            <p:nvPr/>
          </p:nvSpPr>
          <p:spPr>
            <a:xfrm>
              <a:off x="755650" y="1618794"/>
              <a:ext cx="7632700" cy="2021268"/>
            </a:xfrm>
            <a:prstGeom prst="rect">
              <a:avLst/>
            </a:prstGeom>
            <a:noFill/>
            <a:ln w="19050">
              <a:solidFill>
                <a:srgbClr val="B1DFF9"/>
              </a:solidFill>
            </a:ln>
          </p:spPr>
          <p:txBody>
            <a:bodyPr wrap="square" lIns="216000" tIns="216000" rIns="216000" bIns="216000">
              <a:spAutoFit/>
            </a:bodyPr>
            <a:lstStyle/>
            <a:p>
              <a:pPr>
                <a:spcAft>
                  <a:spcPts val="600"/>
                </a:spcAft>
              </a:pPr>
              <a:r>
                <a:rPr lang="en-GB" sz="1400" dirty="0">
                  <a:latin typeface="Roboto" panose="02000000000000000000" pitchFamily="2" charset="0"/>
                  <a:ea typeface="Roboto" panose="02000000000000000000" pitchFamily="2" charset="0"/>
                </a:rPr>
                <a:t>This resource has been designed with animations to make it as fun and engaging as possible. To view the content in the correct formatting, please view the PowerPoint in ‘slide show mode’. This takes you from desktop to presentation mode. If you view the slides out of ‘slide show mode’, you may find that some of the text and images overlap each other and/or are difficult to read. </a:t>
              </a:r>
            </a:p>
            <a:p>
              <a:pPr>
                <a:spcAft>
                  <a:spcPts val="600"/>
                </a:spcAft>
              </a:pPr>
              <a:r>
                <a:rPr lang="en-GB" sz="1400" dirty="0">
                  <a:latin typeface="Roboto" panose="02000000000000000000" pitchFamily="2" charset="0"/>
                  <a:ea typeface="Roboto" panose="02000000000000000000" pitchFamily="2" charset="0"/>
                </a:rPr>
                <a:t>To enter slide show mode, go to the </a:t>
              </a:r>
              <a:r>
                <a:rPr lang="en-GB" sz="1400" b="1" dirty="0">
                  <a:latin typeface="Roboto" panose="02000000000000000000" pitchFamily="2" charset="0"/>
                  <a:ea typeface="Roboto" panose="02000000000000000000" pitchFamily="2" charset="0"/>
                </a:rPr>
                <a:t>slide show menu tab </a:t>
              </a:r>
              <a:r>
                <a:rPr lang="en-GB" sz="1400" dirty="0">
                  <a:latin typeface="Roboto" panose="02000000000000000000" pitchFamily="2" charset="0"/>
                  <a:ea typeface="Roboto" panose="02000000000000000000" pitchFamily="2" charset="0"/>
                </a:rPr>
                <a:t>and select either </a:t>
              </a:r>
              <a:r>
                <a:rPr lang="en-GB" sz="1400" b="1" dirty="0">
                  <a:latin typeface="Roboto" panose="02000000000000000000" pitchFamily="2" charset="0"/>
                  <a:ea typeface="Roboto" panose="02000000000000000000" pitchFamily="2" charset="0"/>
                </a:rPr>
                <a:t>from beginning</a:t>
              </a:r>
              <a:r>
                <a:rPr lang="en-GB" sz="1400" dirty="0">
                  <a:latin typeface="Roboto" panose="02000000000000000000" pitchFamily="2" charset="0"/>
                  <a:ea typeface="Roboto" panose="02000000000000000000" pitchFamily="2" charset="0"/>
                </a:rPr>
                <a:t> </a:t>
              </a:r>
              <a:r>
                <a:rPr lang="en-GB" sz="1400" b="1" dirty="0">
                  <a:latin typeface="Roboto" panose="02000000000000000000" pitchFamily="2" charset="0"/>
                  <a:ea typeface="Roboto" panose="02000000000000000000" pitchFamily="2" charset="0"/>
                </a:rPr>
                <a:t>or from current slide</a:t>
              </a:r>
              <a:r>
                <a:rPr lang="en-GB" sz="1400" dirty="0">
                  <a:latin typeface="Roboto" panose="02000000000000000000" pitchFamily="2" charset="0"/>
                  <a:ea typeface="Roboto" panose="02000000000000000000" pitchFamily="2" charset="0"/>
                </a:rPr>
                <a:t>.</a:t>
              </a:r>
            </a:p>
          </p:txBody>
        </p:sp>
      </p:grpSp>
      <p:sp>
        <p:nvSpPr>
          <p:cNvPr id="44" name="Rectangle 43">
            <a:extLst>
              <a:ext uri="{FF2B5EF4-FFF2-40B4-BE49-F238E27FC236}">
                <a16:creationId xmlns:a16="http://schemas.microsoft.com/office/drawing/2014/main" id="{C01BCBF7-EAB4-4398-AAB8-B60AC3555113}"/>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sp>
        <p:nvSpPr>
          <p:cNvPr id="45" name="TextBox 44">
            <a:extLst>
              <a:ext uri="{FF2B5EF4-FFF2-40B4-BE49-F238E27FC236}">
                <a16:creationId xmlns:a16="http://schemas.microsoft.com/office/drawing/2014/main" id="{3F3091BF-D025-46EF-A448-B4F13C76E242}"/>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663B90"/>
                </a:solidFill>
                <a:latin typeface="Roboto" panose="02000000000000000000" pitchFamily="2" charset="0"/>
                <a:ea typeface="Roboto" panose="02000000000000000000" pitchFamily="2" charset="0"/>
              </a:rPr>
              <a:t>Disclaimer/s</a:t>
            </a:r>
            <a:endParaRPr lang="en-GB" sz="2800" b="1" dirty="0">
              <a:solidFill>
                <a:srgbClr val="663B90"/>
              </a:solidFill>
            </a:endParaRPr>
          </a:p>
        </p:txBody>
      </p:sp>
    </p:spTree>
    <p:extLst>
      <p:ext uri="{BB962C8B-B14F-4D97-AF65-F5344CB8AC3E}">
        <p14:creationId xmlns:p14="http://schemas.microsoft.com/office/powerpoint/2010/main" val="138645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ternal Websites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0" name="Rectangle 9">
            <a:extLst>
              <a:ext uri="{FF2B5EF4-FFF2-40B4-BE49-F238E27FC236}">
                <a16:creationId xmlns:a16="http://schemas.microsoft.com/office/drawing/2014/main" id="{7223ECE9-6F1A-4E72-ACE0-06F71C468FDA}"/>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grpSp>
        <p:nvGrpSpPr>
          <p:cNvPr id="11" name="Group 10">
            <a:extLst>
              <a:ext uri="{FF2B5EF4-FFF2-40B4-BE49-F238E27FC236}">
                <a16:creationId xmlns:a16="http://schemas.microsoft.com/office/drawing/2014/main" id="{5F05BBF0-ECD1-4FE4-937E-1F73A27AF916}"/>
              </a:ext>
            </a:extLst>
          </p:cNvPr>
          <p:cNvGrpSpPr/>
          <p:nvPr userDrawn="1"/>
        </p:nvGrpSpPr>
        <p:grpSpPr>
          <a:xfrm>
            <a:off x="743837" y="1681195"/>
            <a:ext cx="7644513" cy="2002840"/>
            <a:chOff x="743837" y="1344834"/>
            <a:chExt cx="7644513" cy="2002840"/>
          </a:xfrm>
        </p:grpSpPr>
        <p:sp>
          <p:nvSpPr>
            <p:cNvPr id="12" name="Rectangle 11">
              <a:extLst>
                <a:ext uri="{FF2B5EF4-FFF2-40B4-BE49-F238E27FC236}">
                  <a16:creationId xmlns:a16="http://schemas.microsoft.com/office/drawing/2014/main" id="{D52A1D21-ED2B-43AD-B353-E06410A36383}"/>
                </a:ext>
              </a:extLst>
            </p:cNvPr>
            <p:cNvSpPr/>
            <p:nvPr/>
          </p:nvSpPr>
          <p:spPr>
            <a:xfrm>
              <a:off x="743837" y="1344834"/>
              <a:ext cx="2703717"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Links to External Websites</a:t>
              </a:r>
            </a:p>
          </p:txBody>
        </p:sp>
        <p:sp>
          <p:nvSpPr>
            <p:cNvPr id="13" name="Rectangle 12">
              <a:extLst>
                <a:ext uri="{FF2B5EF4-FFF2-40B4-BE49-F238E27FC236}">
                  <a16:creationId xmlns:a16="http://schemas.microsoft.com/office/drawing/2014/main" id="{1FFC9EFA-95C1-4D1B-B736-D82D578BE355}"/>
                </a:ext>
              </a:extLst>
            </p:cNvPr>
            <p:cNvSpPr/>
            <p:nvPr/>
          </p:nvSpPr>
          <p:spPr>
            <a:xfrm>
              <a:off x="755650" y="1618794"/>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This resource contains links to external websites. Please be aware that the inclusion of any link in this resource should not be taken as an endorsement of any kind by </a:t>
              </a:r>
              <a:r>
                <a:rPr lang="en-GB" sz="1400" dirty="0" err="1">
                  <a:latin typeface="Roboto" panose="02000000000000000000" pitchFamily="2" charset="0"/>
                  <a:ea typeface="Roboto" panose="02000000000000000000" pitchFamily="2" charset="0"/>
                </a:rPr>
                <a:t>Twinkl</a:t>
              </a:r>
              <a:r>
                <a:rPr lang="en-GB" sz="1400" dirty="0">
                  <a:latin typeface="Roboto" panose="02000000000000000000" pitchFamily="2" charset="0"/>
                  <a:ea typeface="Roboto" panose="02000000000000000000" pitchFamily="2" charset="0"/>
                </a:rPr>
                <a:t> of the linked website or any association with its operators. You should also be aware that we have no control over the availability of the linked pages. If the link is not working, please let us know by contacting </a:t>
              </a:r>
              <a:r>
                <a:rPr lang="en-GB" sz="1400" dirty="0" err="1">
                  <a:latin typeface="Roboto" panose="02000000000000000000" pitchFamily="2" charset="0"/>
                  <a:ea typeface="Roboto" panose="02000000000000000000" pitchFamily="2" charset="0"/>
                </a:rPr>
                <a:t>TwinklCares</a:t>
              </a:r>
              <a:r>
                <a:rPr lang="en-GB" sz="1400" dirty="0">
                  <a:latin typeface="Roboto" panose="02000000000000000000" pitchFamily="2" charset="0"/>
                  <a:ea typeface="Roboto" panose="02000000000000000000" pitchFamily="2" charset="0"/>
                </a:rPr>
                <a:t> and we will try to fix it although we can assume no responsibility if this is the case. We are not responsible for the content of external sites.</a:t>
              </a:r>
            </a:p>
          </p:txBody>
        </p:sp>
      </p:grpSp>
      <p:sp>
        <p:nvSpPr>
          <p:cNvPr id="16" name="TextBox 15">
            <a:extLst>
              <a:ext uri="{FF2B5EF4-FFF2-40B4-BE49-F238E27FC236}">
                <a16:creationId xmlns:a16="http://schemas.microsoft.com/office/drawing/2014/main" id="{3E809478-62E0-4C7A-83A2-03913DD4D89E}"/>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Disclaimer/s</a:t>
            </a:r>
            <a:endParaRPr lang="en-GB" sz="2800" b="1" dirty="0">
              <a:solidFill>
                <a:srgbClr val="E34192"/>
              </a:solidFill>
            </a:endParaRPr>
          </a:p>
        </p:txBody>
      </p:sp>
    </p:spTree>
    <p:extLst>
      <p:ext uri="{BB962C8B-B14F-4D97-AF65-F5344CB8AC3E}">
        <p14:creationId xmlns:p14="http://schemas.microsoft.com/office/powerpoint/2010/main" val="21165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ternal Video Websites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6" name="Rectangle 15">
            <a:extLst>
              <a:ext uri="{FF2B5EF4-FFF2-40B4-BE49-F238E27FC236}">
                <a16:creationId xmlns:a16="http://schemas.microsoft.com/office/drawing/2014/main" id="{E98D6414-A260-404A-9274-A35AB2A1EA5A}"/>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grpSp>
        <p:nvGrpSpPr>
          <p:cNvPr id="17" name="Group 16">
            <a:extLst>
              <a:ext uri="{FF2B5EF4-FFF2-40B4-BE49-F238E27FC236}">
                <a16:creationId xmlns:a16="http://schemas.microsoft.com/office/drawing/2014/main" id="{5688A155-CC1C-4CA5-824A-88B66BF4B7D8}"/>
              </a:ext>
            </a:extLst>
          </p:cNvPr>
          <p:cNvGrpSpPr/>
          <p:nvPr userDrawn="1"/>
        </p:nvGrpSpPr>
        <p:grpSpPr>
          <a:xfrm>
            <a:off x="733079" y="1681195"/>
            <a:ext cx="7643458" cy="2649171"/>
            <a:chOff x="744892" y="3707365"/>
            <a:chExt cx="7643458" cy="2649171"/>
          </a:xfrm>
        </p:grpSpPr>
        <p:sp>
          <p:nvSpPr>
            <p:cNvPr id="18" name="Rectangle 17">
              <a:extLst>
                <a:ext uri="{FF2B5EF4-FFF2-40B4-BE49-F238E27FC236}">
                  <a16:creationId xmlns:a16="http://schemas.microsoft.com/office/drawing/2014/main" id="{B519C287-0C36-43FA-A38F-45E9B4A11B4D}"/>
                </a:ext>
              </a:extLst>
            </p:cNvPr>
            <p:cNvSpPr/>
            <p:nvPr/>
          </p:nvSpPr>
          <p:spPr>
            <a:xfrm>
              <a:off x="744892" y="3707365"/>
              <a:ext cx="3214972"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Links to External Video Websites</a:t>
              </a:r>
            </a:p>
          </p:txBody>
        </p:sp>
        <p:sp>
          <p:nvSpPr>
            <p:cNvPr id="19" name="Rectangle 18">
              <a:extLst>
                <a:ext uri="{FF2B5EF4-FFF2-40B4-BE49-F238E27FC236}">
                  <a16:creationId xmlns:a16="http://schemas.microsoft.com/office/drawing/2014/main" id="{F9BBE2CC-1604-46EB-BCDA-9F6AB7410668}"/>
                </a:ext>
              </a:extLst>
            </p:cNvPr>
            <p:cNvSpPr/>
            <p:nvPr/>
          </p:nvSpPr>
          <p:spPr>
            <a:xfrm>
              <a:off x="755650" y="3981325"/>
              <a:ext cx="7632700" cy="2375211"/>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This resource contains links to external video websites. These websites often have </a:t>
              </a:r>
              <a:r>
                <a:rPr lang="en-GB" sz="1400" dirty="0" err="1">
                  <a:latin typeface="Roboto" panose="02000000000000000000" pitchFamily="2" charset="0"/>
                  <a:ea typeface="Roboto" panose="02000000000000000000" pitchFamily="2" charset="0"/>
                </a:rPr>
                <a:t>autoplay</a:t>
              </a:r>
              <a:r>
                <a:rPr lang="en-GB" sz="1400" dirty="0">
                  <a:latin typeface="Roboto" panose="02000000000000000000" pitchFamily="2" charset="0"/>
                  <a:ea typeface="Roboto" panose="02000000000000000000" pitchFamily="2" charset="0"/>
                </a:rPr>
                <a:t> features meaning that other videos will play after the video you are watching finishes. You should disable this feature before using the video in any classroom or similar setting. </a:t>
              </a:r>
              <a:r>
                <a:rPr lang="en-GB" sz="1400" dirty="0" err="1">
                  <a:latin typeface="Roboto" panose="02000000000000000000" pitchFamily="2" charset="0"/>
                  <a:ea typeface="Roboto" panose="02000000000000000000" pitchFamily="2" charset="0"/>
                </a:rPr>
                <a:t>Twinkl</a:t>
              </a:r>
              <a:r>
                <a:rPr lang="en-GB" sz="1400" dirty="0">
                  <a:latin typeface="Roboto" panose="02000000000000000000" pitchFamily="2" charset="0"/>
                  <a:ea typeface="Roboto" panose="02000000000000000000" pitchFamily="2" charset="0"/>
                </a:rPr>
                <a:t> assumes no responsibility for the contents of linked websites. The inclusion of any link in this resource should not be taken as an endorsement of any kind by </a:t>
              </a:r>
              <a:r>
                <a:rPr lang="en-GB" sz="1400" dirty="0" err="1">
                  <a:latin typeface="Roboto" panose="02000000000000000000" pitchFamily="2" charset="0"/>
                  <a:ea typeface="Roboto" panose="02000000000000000000" pitchFamily="2" charset="0"/>
                </a:rPr>
                <a:t>Twinkl</a:t>
              </a:r>
              <a:r>
                <a:rPr lang="en-GB" sz="1400" dirty="0">
                  <a:latin typeface="Roboto" panose="02000000000000000000" pitchFamily="2" charset="0"/>
                  <a:ea typeface="Roboto" panose="02000000000000000000" pitchFamily="2" charset="0"/>
                </a:rPr>
                <a:t> of the linked website or any association with its operators. We have no control over the availability of the linked pages. If the link is not working, please let us know by contacting </a:t>
              </a:r>
              <a:r>
                <a:rPr lang="en-GB" sz="1400" dirty="0" err="1">
                  <a:latin typeface="Roboto" panose="02000000000000000000" pitchFamily="2" charset="0"/>
                  <a:ea typeface="Roboto" panose="02000000000000000000" pitchFamily="2" charset="0"/>
                </a:rPr>
                <a:t>TwinklCares</a:t>
              </a:r>
              <a:r>
                <a:rPr lang="en-GB" sz="1400" dirty="0">
                  <a:latin typeface="Roboto" panose="02000000000000000000" pitchFamily="2" charset="0"/>
                  <a:ea typeface="Roboto" panose="02000000000000000000" pitchFamily="2" charset="0"/>
                </a:rPr>
                <a:t> and we will try to fix it, although we can assume no responsibility if this is </a:t>
              </a:r>
              <a:br>
                <a:rPr lang="en-GB" sz="1400" dirty="0">
                  <a:latin typeface="Roboto" panose="02000000000000000000" pitchFamily="2" charset="0"/>
                  <a:ea typeface="Roboto" panose="02000000000000000000" pitchFamily="2" charset="0"/>
                </a:rPr>
              </a:br>
              <a:r>
                <a:rPr lang="en-GB" sz="1400" dirty="0">
                  <a:latin typeface="Roboto" panose="02000000000000000000" pitchFamily="2" charset="0"/>
                  <a:ea typeface="Roboto" panose="02000000000000000000" pitchFamily="2" charset="0"/>
                </a:rPr>
                <a:t>the case.</a:t>
              </a:r>
            </a:p>
          </p:txBody>
        </p:sp>
      </p:grpSp>
      <p:sp>
        <p:nvSpPr>
          <p:cNvPr id="20" name="TextBox 19">
            <a:extLst>
              <a:ext uri="{FF2B5EF4-FFF2-40B4-BE49-F238E27FC236}">
                <a16:creationId xmlns:a16="http://schemas.microsoft.com/office/drawing/2014/main" id="{DFBBCB53-5B3E-420F-B980-49AC69553407}"/>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Disclaimer/s</a:t>
            </a:r>
            <a:endParaRPr lang="en-GB" sz="2800" b="1" dirty="0">
              <a:solidFill>
                <a:srgbClr val="E34192"/>
              </a:solidFill>
            </a:endParaRPr>
          </a:p>
        </p:txBody>
      </p:sp>
    </p:spTree>
    <p:extLst>
      <p:ext uri="{BB962C8B-B14F-4D97-AF65-F5344CB8AC3E}">
        <p14:creationId xmlns:p14="http://schemas.microsoft.com/office/powerpoint/2010/main" val="67150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s Editable">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0" name="Rectangle 9">
            <a:extLst>
              <a:ext uri="{FF2B5EF4-FFF2-40B4-BE49-F238E27FC236}">
                <a16:creationId xmlns:a16="http://schemas.microsoft.com/office/drawing/2014/main" id="{89AF2E5A-21A6-4DED-A279-863F1FD479A6}"/>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grpSp>
        <p:nvGrpSpPr>
          <p:cNvPr id="20" name="Group 19">
            <a:extLst>
              <a:ext uri="{FF2B5EF4-FFF2-40B4-BE49-F238E27FC236}">
                <a16:creationId xmlns:a16="http://schemas.microsoft.com/office/drawing/2014/main" id="{0F0C260B-7A5F-4EEA-B147-DE8B78F68034}"/>
              </a:ext>
            </a:extLst>
          </p:cNvPr>
          <p:cNvGrpSpPr/>
          <p:nvPr userDrawn="1"/>
        </p:nvGrpSpPr>
        <p:grpSpPr>
          <a:xfrm>
            <a:off x="733079" y="3957995"/>
            <a:ext cx="7643458" cy="2002840"/>
            <a:chOff x="744892" y="3707365"/>
            <a:chExt cx="7643458" cy="2002840"/>
          </a:xfrm>
        </p:grpSpPr>
        <p:sp>
          <p:nvSpPr>
            <p:cNvPr id="21" name="Rectangle 20">
              <a:extLst>
                <a:ext uri="{FF2B5EF4-FFF2-40B4-BE49-F238E27FC236}">
                  <a16:creationId xmlns:a16="http://schemas.microsoft.com/office/drawing/2014/main" id="{55E2DD96-F714-4CFE-8121-9BD618AA74C8}"/>
                </a:ext>
              </a:extLst>
            </p:cNvPr>
            <p:cNvSpPr/>
            <p:nvPr/>
          </p:nvSpPr>
          <p:spPr>
            <a:xfrm>
              <a:off x="744892" y="3707365"/>
              <a:ext cx="1741673"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oAutofit/>
            </a:bodyPr>
            <a:lstStyle/>
            <a:p>
              <a:r>
                <a:rPr lang="en-GB" sz="1600" b="1" dirty="0">
                  <a:latin typeface="Roboto" panose="02000000000000000000" pitchFamily="2" charset="0"/>
                  <a:ea typeface="Roboto" panose="02000000000000000000" pitchFamily="2" charset="0"/>
                </a:rPr>
                <a:t>Insert Text Here</a:t>
              </a:r>
            </a:p>
          </p:txBody>
        </p:sp>
        <p:sp>
          <p:nvSpPr>
            <p:cNvPr id="22" name="Rectangle 21">
              <a:extLst>
                <a:ext uri="{FF2B5EF4-FFF2-40B4-BE49-F238E27FC236}">
                  <a16:creationId xmlns:a16="http://schemas.microsoft.com/office/drawing/2014/main" id="{110E9556-8ED8-404D-9793-60568C040CEB}"/>
                </a:ext>
              </a:extLst>
            </p:cNvPr>
            <p:cNvSpPr/>
            <p:nvPr/>
          </p:nvSpPr>
          <p:spPr>
            <a:xfrm>
              <a:off x="755650" y="3981325"/>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Lorem ipsum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sit </a:t>
              </a:r>
              <a:r>
                <a:rPr lang="en-GB" sz="1400" dirty="0" err="1">
                  <a:latin typeface="Roboto" panose="02000000000000000000" pitchFamily="2" charset="0"/>
                  <a:ea typeface="Roboto" panose="02000000000000000000" pitchFamily="2" charset="0"/>
                </a:rPr>
                <a:t>amet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consectetur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adipiscing</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sed</a:t>
              </a:r>
              <a:r>
                <a:rPr lang="en-GB" sz="1400" dirty="0">
                  <a:latin typeface="Roboto" panose="02000000000000000000" pitchFamily="2" charset="0"/>
                  <a:ea typeface="Roboto" panose="02000000000000000000" pitchFamily="2" charset="0"/>
                </a:rPr>
                <a:t> do </a:t>
              </a:r>
              <a:r>
                <a:rPr lang="en-GB" sz="1400" dirty="0" err="1">
                  <a:latin typeface="Roboto" panose="02000000000000000000" pitchFamily="2" charset="0"/>
                  <a:ea typeface="Roboto" panose="02000000000000000000" pitchFamily="2" charset="0"/>
                </a:rPr>
                <a:t>eiusmod</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tempor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incididunt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labore et dolore magna </a:t>
              </a:r>
              <a:r>
                <a:rPr lang="en-GB" sz="1400" dirty="0" err="1">
                  <a:latin typeface="Roboto" panose="02000000000000000000" pitchFamily="2" charset="0"/>
                  <a:ea typeface="Roboto" panose="02000000000000000000" pitchFamily="2" charset="0"/>
                </a:rPr>
                <a:t>aliqua</a:t>
              </a:r>
              <a:r>
                <a:rPr lang="en-GB" sz="1400" dirty="0">
                  <a:latin typeface="Roboto" panose="02000000000000000000" pitchFamily="2" charset="0"/>
                  <a:ea typeface="Roboto" panose="02000000000000000000" pitchFamily="2" charset="0"/>
                </a:rPr>
                <a:t>. Ut </a:t>
              </a:r>
              <a:r>
                <a:rPr lang="en-GB" sz="1400" dirty="0" err="1">
                  <a:latin typeface="Roboto" panose="02000000000000000000" pitchFamily="2" charset="0"/>
                  <a:ea typeface="Roboto" panose="02000000000000000000" pitchFamily="2" charset="0"/>
                </a:rPr>
                <a:t>enim</a:t>
              </a:r>
              <a:r>
                <a:rPr lang="en-GB" sz="1400" dirty="0">
                  <a:latin typeface="Roboto" panose="02000000000000000000" pitchFamily="2" charset="0"/>
                  <a:ea typeface="Roboto" panose="02000000000000000000" pitchFamily="2" charset="0"/>
                </a:rPr>
                <a:t> ad minim </a:t>
              </a:r>
              <a:r>
                <a:rPr lang="en-GB" sz="1400" dirty="0" err="1">
                  <a:latin typeface="Roboto" panose="02000000000000000000" pitchFamily="2" charset="0"/>
                  <a:ea typeface="Roboto" panose="02000000000000000000" pitchFamily="2" charset="0"/>
                </a:rPr>
                <a:t>veniam</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quis</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nostrud</a:t>
              </a:r>
              <a:r>
                <a:rPr lang="en-GB" sz="1400" dirty="0">
                  <a:latin typeface="Roboto" panose="02000000000000000000" pitchFamily="2" charset="0"/>
                  <a:ea typeface="Roboto" panose="02000000000000000000" pitchFamily="2" charset="0"/>
                </a:rPr>
                <a:t> exercitation </a:t>
              </a:r>
              <a:r>
                <a:rPr lang="en-GB" sz="1400" dirty="0" err="1">
                  <a:latin typeface="Roboto" panose="02000000000000000000" pitchFamily="2" charset="0"/>
                  <a:ea typeface="Roboto" panose="02000000000000000000" pitchFamily="2" charset="0"/>
                </a:rPr>
                <a:t>ullamco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laboris</a:t>
              </a:r>
              <a:r>
                <a:rPr lang="en-GB" sz="1400" dirty="0">
                  <a:latin typeface="Roboto" panose="02000000000000000000" pitchFamily="2" charset="0"/>
                  <a:ea typeface="Roboto" panose="02000000000000000000" pitchFamily="2" charset="0"/>
                </a:rPr>
                <a:t> nisi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aliquip</a:t>
              </a:r>
              <a:r>
                <a:rPr lang="en-GB" sz="1400" dirty="0">
                  <a:latin typeface="Roboto" panose="02000000000000000000" pitchFamily="2" charset="0"/>
                  <a:ea typeface="Roboto" panose="02000000000000000000" pitchFamily="2" charset="0"/>
                </a:rPr>
                <a:t> ex </a:t>
              </a:r>
              <a:r>
                <a:rPr lang="en-GB" sz="1400" dirty="0" err="1">
                  <a:latin typeface="Roboto" panose="02000000000000000000" pitchFamily="2" charset="0"/>
                  <a:ea typeface="Roboto" panose="02000000000000000000" pitchFamily="2" charset="0"/>
                </a:rPr>
                <a:t>ea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commodo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consequat</a:t>
              </a:r>
              <a:r>
                <a:rPr lang="en-GB" sz="1400" dirty="0">
                  <a:latin typeface="Roboto" panose="02000000000000000000" pitchFamily="2" charset="0"/>
                  <a:ea typeface="Roboto" panose="02000000000000000000" pitchFamily="2" charset="0"/>
                </a:rPr>
                <a:t>. Duis </a:t>
              </a:r>
              <a:r>
                <a:rPr lang="en-GB" sz="1400" dirty="0" err="1">
                  <a:latin typeface="Roboto" panose="02000000000000000000" pitchFamily="2" charset="0"/>
                  <a:ea typeface="Roboto" panose="02000000000000000000" pitchFamily="2" charset="0"/>
                </a:rPr>
                <a:t>aute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irure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reprehenderit</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voluptate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velit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esse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cillum</a:t>
              </a:r>
              <a:r>
                <a:rPr lang="en-GB" sz="1400" dirty="0">
                  <a:latin typeface="Roboto" panose="02000000000000000000" pitchFamily="2" charset="0"/>
                  <a:ea typeface="Roboto" panose="02000000000000000000" pitchFamily="2" charset="0"/>
                </a:rPr>
                <a:t> dolore </a:t>
              </a:r>
              <a:r>
                <a:rPr lang="en-GB" sz="1400" dirty="0" err="1">
                  <a:latin typeface="Roboto" panose="02000000000000000000" pitchFamily="2" charset="0"/>
                  <a:ea typeface="Roboto" panose="02000000000000000000" pitchFamily="2" charset="0"/>
                </a:rPr>
                <a:t>eu</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fugiat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nulla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pariatur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Excepteur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sint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occaecat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cupidatat</a:t>
              </a:r>
              <a:r>
                <a:rPr lang="en-GB" sz="1400" dirty="0">
                  <a:latin typeface="Roboto" panose="02000000000000000000" pitchFamily="2" charset="0"/>
                  <a:ea typeface="Roboto" panose="02000000000000000000" pitchFamily="2" charset="0"/>
                </a:rPr>
                <a:t> non </a:t>
              </a:r>
              <a:r>
                <a:rPr lang="en-GB" sz="1400" dirty="0" err="1">
                  <a:latin typeface="Roboto" panose="02000000000000000000" pitchFamily="2" charset="0"/>
                  <a:ea typeface="Roboto" panose="02000000000000000000" pitchFamily="2" charset="0"/>
                </a:rPr>
                <a:t>proident</a:t>
              </a:r>
              <a:r>
                <a:rPr lang="en-GB" sz="1400" dirty="0">
                  <a:latin typeface="Roboto" panose="02000000000000000000" pitchFamily="2" charset="0"/>
                  <a:ea typeface="Roboto" panose="02000000000000000000" pitchFamily="2" charset="0"/>
                </a:rPr>
                <a:t>, sunt in culpa qui </a:t>
              </a:r>
              <a:r>
                <a:rPr lang="en-GB" sz="1400" dirty="0" err="1">
                  <a:latin typeface="Roboto" panose="02000000000000000000" pitchFamily="2" charset="0"/>
                  <a:ea typeface="Roboto" panose="02000000000000000000" pitchFamily="2" charset="0"/>
                </a:rPr>
                <a:t>officia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deserunt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mollit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anim</a:t>
              </a:r>
              <a:r>
                <a:rPr lang="en-GB" sz="1400" dirty="0">
                  <a:latin typeface="Roboto" panose="02000000000000000000" pitchFamily="2" charset="0"/>
                  <a:ea typeface="Roboto" panose="02000000000000000000" pitchFamily="2" charset="0"/>
                </a:rPr>
                <a:t> id </a:t>
              </a:r>
              <a:r>
                <a:rPr lang="en-GB" sz="1400" dirty="0" err="1">
                  <a:latin typeface="Roboto" panose="02000000000000000000" pitchFamily="2" charset="0"/>
                  <a:ea typeface="Roboto" panose="02000000000000000000" pitchFamily="2" charset="0"/>
                </a:rPr>
                <a:t>est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laborum</a:t>
              </a:r>
              <a:r>
                <a:rPr lang="en-GB" sz="1400" dirty="0">
                  <a:latin typeface="Roboto" panose="02000000000000000000" pitchFamily="2" charset="0"/>
                  <a:ea typeface="Roboto" panose="02000000000000000000" pitchFamily="2" charset="0"/>
                </a:rPr>
                <a:t>.</a:t>
              </a:r>
            </a:p>
          </p:txBody>
        </p:sp>
      </p:grpSp>
      <p:sp>
        <p:nvSpPr>
          <p:cNvPr id="23" name="TextBox 22">
            <a:extLst>
              <a:ext uri="{FF2B5EF4-FFF2-40B4-BE49-F238E27FC236}">
                <a16:creationId xmlns:a16="http://schemas.microsoft.com/office/drawing/2014/main" id="{A19C2661-D570-405D-A1E4-6CF9CAC8BE24}"/>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Disclaimer/s</a:t>
            </a:r>
            <a:endParaRPr lang="en-GB" sz="2800" b="1" dirty="0">
              <a:solidFill>
                <a:srgbClr val="E34192"/>
              </a:solidFill>
            </a:endParaRPr>
          </a:p>
        </p:txBody>
      </p:sp>
      <p:grpSp>
        <p:nvGrpSpPr>
          <p:cNvPr id="40" name="Group 39">
            <a:extLst>
              <a:ext uri="{FF2B5EF4-FFF2-40B4-BE49-F238E27FC236}">
                <a16:creationId xmlns:a16="http://schemas.microsoft.com/office/drawing/2014/main" id="{C6AC6D2F-10A3-489C-9A80-706183C3A327}"/>
              </a:ext>
            </a:extLst>
          </p:cNvPr>
          <p:cNvGrpSpPr/>
          <p:nvPr userDrawn="1"/>
        </p:nvGrpSpPr>
        <p:grpSpPr>
          <a:xfrm>
            <a:off x="735818" y="1678482"/>
            <a:ext cx="7643458" cy="2002840"/>
            <a:chOff x="744892" y="3707365"/>
            <a:chExt cx="7643458" cy="2002840"/>
          </a:xfrm>
        </p:grpSpPr>
        <p:sp>
          <p:nvSpPr>
            <p:cNvPr id="41" name="Rectangle 40">
              <a:extLst>
                <a:ext uri="{FF2B5EF4-FFF2-40B4-BE49-F238E27FC236}">
                  <a16:creationId xmlns:a16="http://schemas.microsoft.com/office/drawing/2014/main" id="{B0D18F5C-122B-478C-AA2E-1A9D89C3D4CD}"/>
                </a:ext>
              </a:extLst>
            </p:cNvPr>
            <p:cNvSpPr/>
            <p:nvPr/>
          </p:nvSpPr>
          <p:spPr>
            <a:xfrm>
              <a:off x="744892" y="3707365"/>
              <a:ext cx="1741673"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oAutofit/>
            </a:bodyPr>
            <a:lstStyle/>
            <a:p>
              <a:r>
                <a:rPr lang="en-GB" sz="1600" b="1" dirty="0">
                  <a:latin typeface="Roboto" panose="02000000000000000000" pitchFamily="2" charset="0"/>
                  <a:ea typeface="Roboto" panose="02000000000000000000" pitchFamily="2" charset="0"/>
                </a:rPr>
                <a:t>Insert Text Here</a:t>
              </a:r>
            </a:p>
          </p:txBody>
        </p:sp>
        <p:sp>
          <p:nvSpPr>
            <p:cNvPr id="42" name="Rectangle 41">
              <a:extLst>
                <a:ext uri="{FF2B5EF4-FFF2-40B4-BE49-F238E27FC236}">
                  <a16:creationId xmlns:a16="http://schemas.microsoft.com/office/drawing/2014/main" id="{43633EA5-BFCB-47C1-B42E-6602A01D8301}"/>
                </a:ext>
              </a:extLst>
            </p:cNvPr>
            <p:cNvSpPr/>
            <p:nvPr/>
          </p:nvSpPr>
          <p:spPr>
            <a:xfrm>
              <a:off x="755650" y="3981325"/>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Lorem ipsum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sit </a:t>
              </a:r>
              <a:r>
                <a:rPr lang="en-GB" sz="1400" dirty="0" err="1">
                  <a:latin typeface="Roboto" panose="02000000000000000000" pitchFamily="2" charset="0"/>
                  <a:ea typeface="Roboto" panose="02000000000000000000" pitchFamily="2" charset="0"/>
                </a:rPr>
                <a:t>amet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consectetur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adipiscing</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sed</a:t>
              </a:r>
              <a:r>
                <a:rPr lang="en-GB" sz="1400" dirty="0">
                  <a:latin typeface="Roboto" panose="02000000000000000000" pitchFamily="2" charset="0"/>
                  <a:ea typeface="Roboto" panose="02000000000000000000" pitchFamily="2" charset="0"/>
                </a:rPr>
                <a:t> do </a:t>
              </a:r>
              <a:r>
                <a:rPr lang="en-GB" sz="1400" dirty="0" err="1">
                  <a:latin typeface="Roboto" panose="02000000000000000000" pitchFamily="2" charset="0"/>
                  <a:ea typeface="Roboto" panose="02000000000000000000" pitchFamily="2" charset="0"/>
                </a:rPr>
                <a:t>eiusmod</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tempor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incididunt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labore et dolore magna </a:t>
              </a:r>
              <a:r>
                <a:rPr lang="en-GB" sz="1400" dirty="0" err="1">
                  <a:latin typeface="Roboto" panose="02000000000000000000" pitchFamily="2" charset="0"/>
                  <a:ea typeface="Roboto" panose="02000000000000000000" pitchFamily="2" charset="0"/>
                </a:rPr>
                <a:t>aliqua</a:t>
              </a:r>
              <a:r>
                <a:rPr lang="en-GB" sz="1400" dirty="0">
                  <a:latin typeface="Roboto" panose="02000000000000000000" pitchFamily="2" charset="0"/>
                  <a:ea typeface="Roboto" panose="02000000000000000000" pitchFamily="2" charset="0"/>
                </a:rPr>
                <a:t>. Ut </a:t>
              </a:r>
              <a:r>
                <a:rPr lang="en-GB" sz="1400" dirty="0" err="1">
                  <a:latin typeface="Roboto" panose="02000000000000000000" pitchFamily="2" charset="0"/>
                  <a:ea typeface="Roboto" panose="02000000000000000000" pitchFamily="2" charset="0"/>
                </a:rPr>
                <a:t>enim</a:t>
              </a:r>
              <a:r>
                <a:rPr lang="en-GB" sz="1400" dirty="0">
                  <a:latin typeface="Roboto" panose="02000000000000000000" pitchFamily="2" charset="0"/>
                  <a:ea typeface="Roboto" panose="02000000000000000000" pitchFamily="2" charset="0"/>
                </a:rPr>
                <a:t> ad minim </a:t>
              </a:r>
              <a:r>
                <a:rPr lang="en-GB" sz="1400" dirty="0" err="1">
                  <a:latin typeface="Roboto" panose="02000000000000000000" pitchFamily="2" charset="0"/>
                  <a:ea typeface="Roboto" panose="02000000000000000000" pitchFamily="2" charset="0"/>
                </a:rPr>
                <a:t>veniam</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quis</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nostrud</a:t>
              </a:r>
              <a:r>
                <a:rPr lang="en-GB" sz="1400" dirty="0">
                  <a:latin typeface="Roboto" panose="02000000000000000000" pitchFamily="2" charset="0"/>
                  <a:ea typeface="Roboto" panose="02000000000000000000" pitchFamily="2" charset="0"/>
                </a:rPr>
                <a:t> exercitation </a:t>
              </a:r>
              <a:r>
                <a:rPr lang="en-GB" sz="1400" dirty="0" err="1">
                  <a:latin typeface="Roboto" panose="02000000000000000000" pitchFamily="2" charset="0"/>
                  <a:ea typeface="Roboto" panose="02000000000000000000" pitchFamily="2" charset="0"/>
                </a:rPr>
                <a:t>ullamco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laboris</a:t>
              </a:r>
              <a:r>
                <a:rPr lang="en-GB" sz="1400" dirty="0">
                  <a:latin typeface="Roboto" panose="02000000000000000000" pitchFamily="2" charset="0"/>
                  <a:ea typeface="Roboto" panose="02000000000000000000" pitchFamily="2" charset="0"/>
                </a:rPr>
                <a:t> nisi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aliquip</a:t>
              </a:r>
              <a:r>
                <a:rPr lang="en-GB" sz="1400" dirty="0">
                  <a:latin typeface="Roboto" panose="02000000000000000000" pitchFamily="2" charset="0"/>
                  <a:ea typeface="Roboto" panose="02000000000000000000" pitchFamily="2" charset="0"/>
                </a:rPr>
                <a:t> ex </a:t>
              </a:r>
              <a:r>
                <a:rPr lang="en-GB" sz="1400" dirty="0" err="1">
                  <a:latin typeface="Roboto" panose="02000000000000000000" pitchFamily="2" charset="0"/>
                  <a:ea typeface="Roboto" panose="02000000000000000000" pitchFamily="2" charset="0"/>
                </a:rPr>
                <a:t>ea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commodo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consequat</a:t>
              </a:r>
              <a:r>
                <a:rPr lang="en-GB" sz="1400" dirty="0">
                  <a:latin typeface="Roboto" panose="02000000000000000000" pitchFamily="2" charset="0"/>
                  <a:ea typeface="Roboto" panose="02000000000000000000" pitchFamily="2" charset="0"/>
                </a:rPr>
                <a:t>. Duis </a:t>
              </a:r>
              <a:r>
                <a:rPr lang="en-GB" sz="1400" dirty="0" err="1">
                  <a:latin typeface="Roboto" panose="02000000000000000000" pitchFamily="2" charset="0"/>
                  <a:ea typeface="Roboto" panose="02000000000000000000" pitchFamily="2" charset="0"/>
                </a:rPr>
                <a:t>aute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irure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reprehenderit</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voluptate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velit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esse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cillum</a:t>
              </a:r>
              <a:r>
                <a:rPr lang="en-GB" sz="1400" dirty="0">
                  <a:latin typeface="Roboto" panose="02000000000000000000" pitchFamily="2" charset="0"/>
                  <a:ea typeface="Roboto" panose="02000000000000000000" pitchFamily="2" charset="0"/>
                </a:rPr>
                <a:t> dolore </a:t>
              </a:r>
              <a:r>
                <a:rPr lang="en-GB" sz="1400" dirty="0" err="1">
                  <a:latin typeface="Roboto" panose="02000000000000000000" pitchFamily="2" charset="0"/>
                  <a:ea typeface="Roboto" panose="02000000000000000000" pitchFamily="2" charset="0"/>
                </a:rPr>
                <a:t>eu</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fugiat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nulla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pariatur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Excepteur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sint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occaecat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cupidatat</a:t>
              </a:r>
              <a:r>
                <a:rPr lang="en-GB" sz="1400" dirty="0">
                  <a:latin typeface="Roboto" panose="02000000000000000000" pitchFamily="2" charset="0"/>
                  <a:ea typeface="Roboto" panose="02000000000000000000" pitchFamily="2" charset="0"/>
                </a:rPr>
                <a:t> non </a:t>
              </a:r>
              <a:r>
                <a:rPr lang="en-GB" sz="1400" dirty="0" err="1">
                  <a:latin typeface="Roboto" panose="02000000000000000000" pitchFamily="2" charset="0"/>
                  <a:ea typeface="Roboto" panose="02000000000000000000" pitchFamily="2" charset="0"/>
                </a:rPr>
                <a:t>proident</a:t>
              </a:r>
              <a:r>
                <a:rPr lang="en-GB" sz="1400" dirty="0">
                  <a:latin typeface="Roboto" panose="02000000000000000000" pitchFamily="2" charset="0"/>
                  <a:ea typeface="Roboto" panose="02000000000000000000" pitchFamily="2" charset="0"/>
                </a:rPr>
                <a:t>, sunt in culpa qui </a:t>
              </a:r>
              <a:r>
                <a:rPr lang="en-GB" sz="1400" dirty="0" err="1">
                  <a:latin typeface="Roboto" panose="02000000000000000000" pitchFamily="2" charset="0"/>
                  <a:ea typeface="Roboto" panose="02000000000000000000" pitchFamily="2" charset="0"/>
                </a:rPr>
                <a:t>officia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deserunt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mollit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anim</a:t>
              </a:r>
              <a:r>
                <a:rPr lang="en-GB" sz="1400" dirty="0">
                  <a:latin typeface="Roboto" panose="02000000000000000000" pitchFamily="2" charset="0"/>
                  <a:ea typeface="Roboto" panose="02000000000000000000" pitchFamily="2" charset="0"/>
                </a:rPr>
                <a:t> id </a:t>
              </a:r>
              <a:r>
                <a:rPr lang="en-GB" sz="1400" dirty="0" err="1">
                  <a:latin typeface="Roboto" panose="02000000000000000000" pitchFamily="2" charset="0"/>
                  <a:ea typeface="Roboto" panose="02000000000000000000" pitchFamily="2" charset="0"/>
                </a:rPr>
                <a:t>est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laborum</a:t>
              </a:r>
              <a:r>
                <a:rPr lang="en-GB" sz="1400" dirty="0">
                  <a:latin typeface="Roboto" panose="02000000000000000000" pitchFamily="2" charset="0"/>
                  <a:ea typeface="Roboto" panose="02000000000000000000" pitchFamily="2" charset="0"/>
                </a:rPr>
                <a:t>.</a:t>
              </a:r>
            </a:p>
          </p:txBody>
        </p:sp>
      </p:grpSp>
    </p:spTree>
    <p:extLst>
      <p:ext uri="{BB962C8B-B14F-4D97-AF65-F5344CB8AC3E}">
        <p14:creationId xmlns:p14="http://schemas.microsoft.com/office/powerpoint/2010/main" val="3837877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n-GB"/>
              <a:t>Click to edit Master title style</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Lst>
  <p:txStyles>
    <p:titleStyle>
      <a:lvl1pPr algn="l" defTabSz="914400" rtl="0" eaLnBrk="1" latinLnBrk="0" hangingPunct="1">
        <a:lnSpc>
          <a:spcPct val="90000"/>
        </a:lnSpc>
        <a:spcBef>
          <a:spcPct val="0"/>
        </a:spcBef>
        <a:buNone/>
        <a:defRPr sz="36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1A6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280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twinkl.co.z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twinkl.co.za/"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2"/>
            <a:extLst>
              <a:ext uri="{FF2B5EF4-FFF2-40B4-BE49-F238E27FC236}">
                <a16:creationId xmlns:a16="http://schemas.microsoft.com/office/drawing/2014/main" id="{8FC4AF7F-2BB5-FD48-8295-FCFC481CD3B2}"/>
              </a:ext>
            </a:extLst>
          </p:cNvPr>
          <p:cNvSpPr/>
          <p:nvPr/>
        </p:nvSpPr>
        <p:spPr>
          <a:xfrm>
            <a:off x="155864" y="6026727"/>
            <a:ext cx="997527" cy="63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014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389237" y="502954"/>
            <a:ext cx="8365526" cy="772107"/>
          </a:xfrm>
        </p:spPr>
        <p:txBody>
          <a:bodyPr/>
          <a:lstStyle/>
          <a:p>
            <a:r>
              <a:rPr lang="en-GB" sz="3200" dirty="0"/>
              <a:t>Main Processes in the Nervous System</a:t>
            </a:r>
            <a:endParaRPr lang="en-GB" sz="3200" dirty="0">
              <a:latin typeface="+mn-lt"/>
            </a:endParaRPr>
          </a:p>
        </p:txBody>
      </p:sp>
      <p:sp>
        <p:nvSpPr>
          <p:cNvPr id="17" name="Oval 16">
            <a:extLst>
              <a:ext uri="{FF2B5EF4-FFF2-40B4-BE49-F238E27FC236}">
                <a16:creationId xmlns:a16="http://schemas.microsoft.com/office/drawing/2014/main" id="{1467C8FB-F3E6-1F42-BC40-15D849EE5B3C}"/>
              </a:ext>
            </a:extLst>
          </p:cNvPr>
          <p:cNvSpPr/>
          <p:nvPr/>
        </p:nvSpPr>
        <p:spPr>
          <a:xfrm>
            <a:off x="5645247" y="3984986"/>
            <a:ext cx="2974157" cy="2974157"/>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8C2F38F-6464-EE4A-844F-F3457AFB4F0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4353" y="3148322"/>
            <a:ext cx="2223287" cy="5385399"/>
          </a:xfrm>
          <a:prstGeom prst="rect">
            <a:avLst/>
          </a:prstGeom>
        </p:spPr>
      </p:pic>
      <p:grpSp>
        <p:nvGrpSpPr>
          <p:cNvPr id="22" name="Group 21">
            <a:extLst>
              <a:ext uri="{FF2B5EF4-FFF2-40B4-BE49-F238E27FC236}">
                <a16:creationId xmlns:a16="http://schemas.microsoft.com/office/drawing/2014/main" id="{E4AEA2F5-D3F2-1B45-BD15-FE2F2212110F}"/>
              </a:ext>
            </a:extLst>
          </p:cNvPr>
          <p:cNvGrpSpPr/>
          <p:nvPr/>
        </p:nvGrpSpPr>
        <p:grpSpPr>
          <a:xfrm>
            <a:off x="728363" y="1477606"/>
            <a:ext cx="7529739" cy="1632703"/>
            <a:chOff x="728363" y="1477606"/>
            <a:chExt cx="7529739" cy="1632703"/>
          </a:xfrm>
        </p:grpSpPr>
        <p:grpSp>
          <p:nvGrpSpPr>
            <p:cNvPr id="3" name="Group 2">
              <a:extLst>
                <a:ext uri="{FF2B5EF4-FFF2-40B4-BE49-F238E27FC236}">
                  <a16:creationId xmlns:a16="http://schemas.microsoft.com/office/drawing/2014/main" id="{1227D143-C7A4-344C-982C-77CC165C6A66}"/>
                </a:ext>
              </a:extLst>
            </p:cNvPr>
            <p:cNvGrpSpPr/>
            <p:nvPr/>
          </p:nvGrpSpPr>
          <p:grpSpPr>
            <a:xfrm>
              <a:off x="753765" y="1477606"/>
              <a:ext cx="7504337" cy="1384995"/>
              <a:chOff x="753765" y="1704308"/>
              <a:chExt cx="7504337" cy="1384995"/>
            </a:xfrm>
          </p:grpSpPr>
          <p:sp>
            <p:nvSpPr>
              <p:cNvPr id="5" name="Text"/>
              <p:cNvSpPr/>
              <p:nvPr/>
            </p:nvSpPr>
            <p:spPr>
              <a:xfrm>
                <a:off x="1998003" y="1704308"/>
                <a:ext cx="6260099" cy="1384995"/>
              </a:xfrm>
              <a:prstGeom prst="rect">
                <a:avLst/>
              </a:prstGeom>
            </p:spPr>
            <p:txBody>
              <a:bodyPr wrap="square" lIns="0" tIns="0" rIns="0" bIns="0">
                <a:spAutoFit/>
              </a:bodyPr>
              <a:lstStyle/>
              <a:p>
                <a:r>
                  <a:rPr lang="en-GB" dirty="0"/>
                  <a:t>Taste buds on your tongue and parts of your mouth can distinguish between different flavours: sweet, sour, bitter and salty. These receptors and the receptors in the nose work very closely together. The taste and scent of food are sent to the brain where it is processed and interpreted. </a:t>
                </a:r>
              </a:p>
            </p:txBody>
          </p:sp>
          <p:sp>
            <p:nvSpPr>
              <p:cNvPr id="9" name="Text Box">
                <a:extLst>
                  <a:ext uri="{FF2B5EF4-FFF2-40B4-BE49-F238E27FC236}">
                    <a16:creationId xmlns:a16="http://schemas.microsoft.com/office/drawing/2014/main" id="{B8549BF7-7B8B-5A4D-982A-CCAA947043B4}"/>
                  </a:ext>
                </a:extLst>
              </p:cNvPr>
              <p:cNvSpPr/>
              <p:nvPr/>
            </p:nvSpPr>
            <p:spPr>
              <a:xfrm>
                <a:off x="753765" y="1704308"/>
                <a:ext cx="1112105"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latin typeface="Twinkl" pitchFamily="2" charset="77"/>
                  </a:rPr>
                  <a:t>Tasting</a:t>
                </a:r>
              </a:p>
            </p:txBody>
          </p:sp>
        </p:grpSp>
        <p:pic>
          <p:nvPicPr>
            <p:cNvPr id="8" name="Picture 7">
              <a:extLst>
                <a:ext uri="{FF2B5EF4-FFF2-40B4-BE49-F238E27FC236}">
                  <a16:creationId xmlns:a16="http://schemas.microsoft.com/office/drawing/2014/main" id="{B9A3CB7E-5B88-334B-85FE-1FE9EA0C38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363" y="1884238"/>
              <a:ext cx="1112105" cy="1226071"/>
            </a:xfrm>
            <a:prstGeom prst="rect">
              <a:avLst/>
            </a:prstGeom>
          </p:spPr>
        </p:pic>
      </p:grpSp>
      <p:grpSp>
        <p:nvGrpSpPr>
          <p:cNvPr id="23" name="Group 22">
            <a:extLst>
              <a:ext uri="{FF2B5EF4-FFF2-40B4-BE49-F238E27FC236}">
                <a16:creationId xmlns:a16="http://schemas.microsoft.com/office/drawing/2014/main" id="{56BB0A5E-BDB0-3A4B-AAD6-E395B1B63D83}"/>
              </a:ext>
            </a:extLst>
          </p:cNvPr>
          <p:cNvGrpSpPr/>
          <p:nvPr/>
        </p:nvGrpSpPr>
        <p:grpSpPr>
          <a:xfrm>
            <a:off x="753764" y="3292488"/>
            <a:ext cx="5462133" cy="1678469"/>
            <a:chOff x="753764" y="3292488"/>
            <a:chExt cx="5462133" cy="1678469"/>
          </a:xfrm>
        </p:grpSpPr>
        <p:grpSp>
          <p:nvGrpSpPr>
            <p:cNvPr id="6" name="Group 5">
              <a:extLst>
                <a:ext uri="{FF2B5EF4-FFF2-40B4-BE49-F238E27FC236}">
                  <a16:creationId xmlns:a16="http://schemas.microsoft.com/office/drawing/2014/main" id="{A10CF899-E72D-6B4D-9D10-CCCAADDEC67E}"/>
                </a:ext>
              </a:extLst>
            </p:cNvPr>
            <p:cNvGrpSpPr/>
            <p:nvPr/>
          </p:nvGrpSpPr>
          <p:grpSpPr>
            <a:xfrm>
              <a:off x="753764" y="3292488"/>
              <a:ext cx="5462133" cy="1384995"/>
              <a:chOff x="753764" y="3448714"/>
              <a:chExt cx="5462133" cy="1384995"/>
            </a:xfrm>
          </p:grpSpPr>
          <p:sp>
            <p:nvSpPr>
              <p:cNvPr id="10" name="Text">
                <a:extLst>
                  <a:ext uri="{FF2B5EF4-FFF2-40B4-BE49-F238E27FC236}">
                    <a16:creationId xmlns:a16="http://schemas.microsoft.com/office/drawing/2014/main" id="{C6F69D7F-09F5-E44F-9F50-75920838D700}"/>
                  </a:ext>
                </a:extLst>
              </p:cNvPr>
              <p:cNvSpPr/>
              <p:nvPr/>
            </p:nvSpPr>
            <p:spPr>
              <a:xfrm>
                <a:off x="2130599" y="3448714"/>
                <a:ext cx="4085298" cy="1384995"/>
              </a:xfrm>
              <a:prstGeom prst="rect">
                <a:avLst/>
              </a:prstGeom>
            </p:spPr>
            <p:txBody>
              <a:bodyPr wrap="square" lIns="0" tIns="0" rIns="0" bIns="0">
                <a:spAutoFit/>
              </a:bodyPr>
              <a:lstStyle/>
              <a:p>
                <a:r>
                  <a:rPr lang="en-GB" dirty="0"/>
                  <a:t>Nerve cells in the lining of your nose react to molecules in the air. They send messages to the brain which interprets the smell accordingly and recognises any of +- 10 000 different smells!</a:t>
                </a:r>
              </a:p>
            </p:txBody>
          </p:sp>
          <p:sp>
            <p:nvSpPr>
              <p:cNvPr id="11" name="Text Box">
                <a:extLst>
                  <a:ext uri="{FF2B5EF4-FFF2-40B4-BE49-F238E27FC236}">
                    <a16:creationId xmlns:a16="http://schemas.microsoft.com/office/drawing/2014/main" id="{5DBBA40D-A87D-8A47-A00D-92E5C51A83B6}"/>
                  </a:ext>
                </a:extLst>
              </p:cNvPr>
              <p:cNvSpPr/>
              <p:nvPr/>
            </p:nvSpPr>
            <p:spPr>
              <a:xfrm>
                <a:off x="753764" y="3480950"/>
                <a:ext cx="1244239" cy="495108"/>
              </a:xfrm>
              <a:prstGeom prst="rect">
                <a:avLst/>
              </a:prstGeom>
              <a:solidFill>
                <a:srgbClr val="663B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latin typeface="Twinkl" pitchFamily="2" charset="77"/>
                  </a:rPr>
                  <a:t>Smelling</a:t>
                </a:r>
              </a:p>
            </p:txBody>
          </p:sp>
        </p:grpSp>
        <p:pic>
          <p:nvPicPr>
            <p:cNvPr id="20" name="Picture 19">
              <a:extLst>
                <a:ext uri="{FF2B5EF4-FFF2-40B4-BE49-F238E27FC236}">
                  <a16:creationId xmlns:a16="http://schemas.microsoft.com/office/drawing/2014/main" id="{CC2A29EE-175B-C742-8D54-EC794345A1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960" y="3744886"/>
              <a:ext cx="790025" cy="1226071"/>
            </a:xfrm>
            <a:prstGeom prst="rect">
              <a:avLst/>
            </a:prstGeom>
          </p:spPr>
        </p:pic>
      </p:grpSp>
    </p:spTree>
    <p:extLst>
      <p:ext uri="{BB962C8B-B14F-4D97-AF65-F5344CB8AC3E}">
        <p14:creationId xmlns:p14="http://schemas.microsoft.com/office/powerpoint/2010/main" val="22512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DBD7F47F-1D22-F14E-BCF8-022A6239727C}"/>
              </a:ext>
            </a:extLst>
          </p:cNvPr>
          <p:cNvSpPr>
            <a:spLocks noGrp="1"/>
          </p:cNvSpPr>
          <p:nvPr>
            <p:ph type="title"/>
          </p:nvPr>
        </p:nvSpPr>
        <p:spPr>
          <a:xfrm>
            <a:off x="389237" y="502954"/>
            <a:ext cx="8365526" cy="772107"/>
          </a:xfrm>
        </p:spPr>
        <p:txBody>
          <a:bodyPr/>
          <a:lstStyle/>
          <a:p>
            <a:r>
              <a:rPr lang="en-GB" sz="3200" dirty="0"/>
              <a:t>Main Processes in the Nervous System</a:t>
            </a:r>
            <a:endParaRPr lang="en-GB" sz="3200" dirty="0">
              <a:latin typeface="+mn-lt"/>
            </a:endParaRPr>
          </a:p>
        </p:txBody>
      </p:sp>
      <p:sp>
        <p:nvSpPr>
          <p:cNvPr id="6" name="Text">
            <a:extLst>
              <a:ext uri="{FF2B5EF4-FFF2-40B4-BE49-F238E27FC236}">
                <a16:creationId xmlns:a16="http://schemas.microsoft.com/office/drawing/2014/main" id="{9CD3C8F0-46F3-7849-AA12-7A2EDB20DDF9}"/>
              </a:ext>
            </a:extLst>
          </p:cNvPr>
          <p:cNvSpPr/>
          <p:nvPr/>
        </p:nvSpPr>
        <p:spPr>
          <a:xfrm>
            <a:off x="2362200" y="1477606"/>
            <a:ext cx="5972102" cy="2215991"/>
          </a:xfrm>
          <a:prstGeom prst="rect">
            <a:avLst/>
          </a:prstGeom>
        </p:spPr>
        <p:txBody>
          <a:bodyPr wrap="square" lIns="0" tIns="0" rIns="0" bIns="0">
            <a:spAutoFit/>
          </a:bodyPr>
          <a:lstStyle/>
          <a:p>
            <a:r>
              <a:rPr lang="en-GB" dirty="0"/>
              <a:t>It is important to maintain a balance within the human body. It includes regulating our body temperature. Our bodies need to be kept at about 37</a:t>
            </a:r>
            <a:r>
              <a:rPr lang="en-GB" dirty="0">
                <a:latin typeface="Calibri" panose="020F0502020204030204" pitchFamily="34" charset="0"/>
                <a:cs typeface="Calibri" panose="020F0502020204030204" pitchFamily="34" charset="0"/>
              </a:rPr>
              <a:t>ᵒ</a:t>
            </a:r>
            <a:r>
              <a:rPr lang="en-GB" dirty="0"/>
              <a:t>C to work best. If the body is too hot, the brain might try and cool the body down through increased sweating. When you are very cold, your body will shiver to generate heat energy. Your nervous system controls these responses to changes in body temperature.</a:t>
            </a:r>
          </a:p>
        </p:txBody>
      </p:sp>
      <p:sp>
        <p:nvSpPr>
          <p:cNvPr id="7" name="Text Box">
            <a:extLst>
              <a:ext uri="{FF2B5EF4-FFF2-40B4-BE49-F238E27FC236}">
                <a16:creationId xmlns:a16="http://schemas.microsoft.com/office/drawing/2014/main" id="{BBD43D07-A25A-9647-98A3-885B0AC49BB0}"/>
              </a:ext>
            </a:extLst>
          </p:cNvPr>
          <p:cNvSpPr/>
          <p:nvPr/>
        </p:nvSpPr>
        <p:spPr>
          <a:xfrm>
            <a:off x="753765" y="1503006"/>
            <a:ext cx="1443335"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t>Regulating</a:t>
            </a:r>
          </a:p>
        </p:txBody>
      </p:sp>
    </p:spTree>
    <p:extLst>
      <p:ext uri="{BB962C8B-B14F-4D97-AF65-F5344CB8AC3E}">
        <p14:creationId xmlns:p14="http://schemas.microsoft.com/office/powerpoint/2010/main" val="1588964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4B338-8B03-C843-AAFC-D75DD55F8CDA}"/>
              </a:ext>
            </a:extLst>
          </p:cNvPr>
          <p:cNvSpPr>
            <a:spLocks noGrp="1"/>
          </p:cNvSpPr>
          <p:nvPr>
            <p:ph type="title"/>
          </p:nvPr>
        </p:nvSpPr>
        <p:spPr>
          <a:xfrm>
            <a:off x="209549" y="407159"/>
            <a:ext cx="8686802" cy="994306"/>
          </a:xfrm>
        </p:spPr>
        <p:txBody>
          <a:bodyPr/>
          <a:lstStyle/>
          <a:p>
            <a:pPr algn="ctr"/>
            <a:r>
              <a:rPr lang="en-GB" sz="3100" dirty="0"/>
              <a:t>Health Issues Involving the Nervous System</a:t>
            </a:r>
            <a:endParaRPr lang="en-US" sz="3100" dirty="0"/>
          </a:p>
        </p:txBody>
      </p:sp>
      <p:sp>
        <p:nvSpPr>
          <p:cNvPr id="3" name="TextBox 2">
            <a:extLst>
              <a:ext uri="{FF2B5EF4-FFF2-40B4-BE49-F238E27FC236}">
                <a16:creationId xmlns:a16="http://schemas.microsoft.com/office/drawing/2014/main" id="{5E977855-DE28-B844-AE44-FC92A88C2B99}"/>
              </a:ext>
            </a:extLst>
          </p:cNvPr>
          <p:cNvSpPr txBox="1"/>
          <p:nvPr/>
        </p:nvSpPr>
        <p:spPr>
          <a:xfrm>
            <a:off x="698500" y="1250221"/>
            <a:ext cx="7607300"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The loss of nervous function, where nerves ‘die’ and cease to function as they should, is also known as neuropathy.</a:t>
            </a:r>
          </a:p>
          <a:p>
            <a:pPr marL="285750" indent="-285750">
              <a:buFont typeface="Arial" panose="020B0604020202020204" pitchFamily="34" charset="0"/>
              <a:buChar char="•"/>
            </a:pPr>
            <a:r>
              <a:rPr lang="en-GB" dirty="0"/>
              <a:t>Neuropathy can be caused by the following factors:</a:t>
            </a:r>
          </a:p>
        </p:txBody>
      </p:sp>
      <p:grpSp>
        <p:nvGrpSpPr>
          <p:cNvPr id="8" name="Group 7">
            <a:extLst>
              <a:ext uri="{FF2B5EF4-FFF2-40B4-BE49-F238E27FC236}">
                <a16:creationId xmlns:a16="http://schemas.microsoft.com/office/drawing/2014/main" id="{815DC5D3-F50E-2A46-8C95-D6190B94E7B8}"/>
              </a:ext>
            </a:extLst>
          </p:cNvPr>
          <p:cNvGrpSpPr/>
          <p:nvPr/>
        </p:nvGrpSpPr>
        <p:grpSpPr>
          <a:xfrm>
            <a:off x="990600" y="2303165"/>
            <a:ext cx="7150100" cy="2023428"/>
            <a:chOff x="1041400" y="2392065"/>
            <a:chExt cx="7150100" cy="2023428"/>
          </a:xfrm>
        </p:grpSpPr>
        <p:sp>
          <p:nvSpPr>
            <p:cNvPr id="4" name="Text Box">
              <a:extLst>
                <a:ext uri="{FF2B5EF4-FFF2-40B4-BE49-F238E27FC236}">
                  <a16:creationId xmlns:a16="http://schemas.microsoft.com/office/drawing/2014/main" id="{5A2B4A94-2DB2-494C-8B75-704F4F3B6323}"/>
                </a:ext>
              </a:extLst>
            </p:cNvPr>
            <p:cNvSpPr/>
            <p:nvPr/>
          </p:nvSpPr>
          <p:spPr>
            <a:xfrm>
              <a:off x="1104900" y="2392065"/>
              <a:ext cx="4584700"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t>Traumatic brain and spinal cord injuries</a:t>
              </a:r>
              <a:endParaRPr lang="en-GB" dirty="0"/>
            </a:p>
          </p:txBody>
        </p:sp>
        <p:sp>
          <p:nvSpPr>
            <p:cNvPr id="5" name="TextBox 4">
              <a:extLst>
                <a:ext uri="{FF2B5EF4-FFF2-40B4-BE49-F238E27FC236}">
                  <a16:creationId xmlns:a16="http://schemas.microsoft.com/office/drawing/2014/main" id="{0B30FAA8-3683-2E42-98E0-386C49067AB0}"/>
                </a:ext>
              </a:extLst>
            </p:cNvPr>
            <p:cNvSpPr txBox="1"/>
            <p:nvPr/>
          </p:nvSpPr>
          <p:spPr>
            <a:xfrm>
              <a:off x="1041400" y="2938165"/>
              <a:ext cx="7150100" cy="1477328"/>
            </a:xfrm>
            <a:prstGeom prst="rect">
              <a:avLst/>
            </a:prstGeom>
            <a:noFill/>
          </p:spPr>
          <p:txBody>
            <a:bodyPr wrap="square" rtlCol="0">
              <a:spAutoFit/>
            </a:bodyPr>
            <a:lstStyle/>
            <a:p>
              <a:r>
                <a:rPr lang="en-GB" dirty="0"/>
                <a:t>Any damage to the brain or spinal cord can have harmful effects on the human body. For example, people who break their necks in an accident frequently damage their spinal cord. This prevents the brain from sending and receiving messages to the body and the person can become either partly or fully paralysed. </a:t>
              </a:r>
            </a:p>
          </p:txBody>
        </p:sp>
      </p:grpSp>
      <p:grpSp>
        <p:nvGrpSpPr>
          <p:cNvPr id="9" name="Group 8">
            <a:extLst>
              <a:ext uri="{FF2B5EF4-FFF2-40B4-BE49-F238E27FC236}">
                <a16:creationId xmlns:a16="http://schemas.microsoft.com/office/drawing/2014/main" id="{2DEC379F-F791-D94D-87A5-20D2DBDF74B8}"/>
              </a:ext>
            </a:extLst>
          </p:cNvPr>
          <p:cNvGrpSpPr/>
          <p:nvPr/>
        </p:nvGrpSpPr>
        <p:grpSpPr>
          <a:xfrm>
            <a:off x="990600" y="4415685"/>
            <a:ext cx="5181600" cy="1750365"/>
            <a:chOff x="1041400" y="4580785"/>
            <a:chExt cx="5181600" cy="1750365"/>
          </a:xfrm>
        </p:grpSpPr>
        <p:sp>
          <p:nvSpPr>
            <p:cNvPr id="6" name="Text Box">
              <a:extLst>
                <a:ext uri="{FF2B5EF4-FFF2-40B4-BE49-F238E27FC236}">
                  <a16:creationId xmlns:a16="http://schemas.microsoft.com/office/drawing/2014/main" id="{BCA688CA-7477-7246-B237-AF183D4E571B}"/>
                </a:ext>
              </a:extLst>
            </p:cNvPr>
            <p:cNvSpPr/>
            <p:nvPr/>
          </p:nvSpPr>
          <p:spPr>
            <a:xfrm>
              <a:off x="1104900" y="4580785"/>
              <a:ext cx="1130300" cy="495108"/>
            </a:xfrm>
            <a:prstGeom prst="rect">
              <a:avLst/>
            </a:prstGeom>
            <a:solidFill>
              <a:srgbClr val="663B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t>Strokes</a:t>
              </a:r>
              <a:endParaRPr lang="en-GB" dirty="0"/>
            </a:p>
          </p:txBody>
        </p:sp>
        <p:sp>
          <p:nvSpPr>
            <p:cNvPr id="7" name="TextBox 6">
              <a:extLst>
                <a:ext uri="{FF2B5EF4-FFF2-40B4-BE49-F238E27FC236}">
                  <a16:creationId xmlns:a16="http://schemas.microsoft.com/office/drawing/2014/main" id="{BF0F790A-37A2-9341-99FA-2DA82979334C}"/>
                </a:ext>
              </a:extLst>
            </p:cNvPr>
            <p:cNvSpPr txBox="1"/>
            <p:nvPr/>
          </p:nvSpPr>
          <p:spPr>
            <a:xfrm>
              <a:off x="1041400" y="5130821"/>
              <a:ext cx="5181600" cy="1200329"/>
            </a:xfrm>
            <a:prstGeom prst="rect">
              <a:avLst/>
            </a:prstGeom>
            <a:noFill/>
          </p:spPr>
          <p:txBody>
            <a:bodyPr wrap="square" rtlCol="0">
              <a:spAutoFit/>
            </a:bodyPr>
            <a:lstStyle/>
            <a:p>
              <a:r>
                <a:rPr lang="en-GB" dirty="0"/>
                <a:t>Brain cells begin to die when blood flow to the brain is cut off, even after just a few minutes without blood or oxygen. This can cause a stroke where a part of the brain function is lost.</a:t>
              </a:r>
            </a:p>
          </p:txBody>
        </p:sp>
      </p:grpSp>
      <p:pic>
        <p:nvPicPr>
          <p:cNvPr id="11" name="Picture 10" descr="A child riding a bike&#10;&#10;Description automatically generated with low confidence">
            <a:extLst>
              <a:ext uri="{FF2B5EF4-FFF2-40B4-BE49-F238E27FC236}">
                <a16:creationId xmlns:a16="http://schemas.microsoft.com/office/drawing/2014/main" id="{12B481C8-55AA-7B40-9FC3-F803629301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2200" y="4195767"/>
            <a:ext cx="2279806" cy="3123773"/>
          </a:xfrm>
          <a:prstGeom prst="rect">
            <a:avLst/>
          </a:prstGeom>
        </p:spPr>
      </p:pic>
    </p:spTree>
    <p:extLst>
      <p:ext uri="{BB962C8B-B14F-4D97-AF65-F5344CB8AC3E}">
        <p14:creationId xmlns:p14="http://schemas.microsoft.com/office/powerpoint/2010/main" val="6661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E360C68-E5A5-5445-91A1-AB5E45E32AD3}"/>
              </a:ext>
            </a:extLst>
          </p:cNvPr>
          <p:cNvGrpSpPr/>
          <p:nvPr/>
        </p:nvGrpSpPr>
        <p:grpSpPr>
          <a:xfrm>
            <a:off x="668730" y="1296139"/>
            <a:ext cx="7743040" cy="1478063"/>
            <a:chOff x="668730" y="1653388"/>
            <a:chExt cx="7743040" cy="1478063"/>
          </a:xfrm>
        </p:grpSpPr>
        <p:sp>
          <p:nvSpPr>
            <p:cNvPr id="6" name="Text Box">
              <a:extLst>
                <a:ext uri="{FF2B5EF4-FFF2-40B4-BE49-F238E27FC236}">
                  <a16:creationId xmlns:a16="http://schemas.microsoft.com/office/drawing/2014/main" id="{1BC1DA73-ECAE-AD4A-B30C-9586D7AEDF05}"/>
                </a:ext>
              </a:extLst>
            </p:cNvPr>
            <p:cNvSpPr/>
            <p:nvPr/>
          </p:nvSpPr>
          <p:spPr>
            <a:xfrm>
              <a:off x="732230" y="1653388"/>
              <a:ext cx="2632584"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b="1" dirty="0"/>
                <a:t>Degenerative disorders</a:t>
              </a:r>
              <a:endParaRPr lang="en-GB" dirty="0"/>
            </a:p>
          </p:txBody>
        </p:sp>
        <p:sp>
          <p:nvSpPr>
            <p:cNvPr id="2" name="TextBox 1">
              <a:extLst>
                <a:ext uri="{FF2B5EF4-FFF2-40B4-BE49-F238E27FC236}">
                  <a16:creationId xmlns:a16="http://schemas.microsoft.com/office/drawing/2014/main" id="{F341C6D4-9FCB-9A49-BD20-CD00F583B9FE}"/>
                </a:ext>
              </a:extLst>
            </p:cNvPr>
            <p:cNvSpPr txBox="1"/>
            <p:nvPr/>
          </p:nvSpPr>
          <p:spPr>
            <a:xfrm>
              <a:off x="668730" y="2208121"/>
              <a:ext cx="7743040" cy="923330"/>
            </a:xfrm>
            <a:prstGeom prst="rect">
              <a:avLst/>
            </a:prstGeom>
            <a:noFill/>
          </p:spPr>
          <p:txBody>
            <a:bodyPr wrap="square" rtlCol="0">
              <a:spAutoFit/>
            </a:bodyPr>
            <a:lstStyle/>
            <a:p>
              <a:r>
                <a:rPr lang="en-GB" dirty="0"/>
                <a:t>There are several problems related to the nervous system that causes a gradual loss of function over time. This includes Alzheimer's Disease, Parkinson's Disease and Multiple Sclerosis. </a:t>
              </a:r>
            </a:p>
          </p:txBody>
        </p:sp>
      </p:grpSp>
      <p:sp>
        <p:nvSpPr>
          <p:cNvPr id="23" name="Title 1">
            <a:extLst>
              <a:ext uri="{FF2B5EF4-FFF2-40B4-BE49-F238E27FC236}">
                <a16:creationId xmlns:a16="http://schemas.microsoft.com/office/drawing/2014/main" id="{5C81A936-8880-DE49-8EC0-E8BF66B79B30}"/>
              </a:ext>
            </a:extLst>
          </p:cNvPr>
          <p:cNvSpPr>
            <a:spLocks noGrp="1"/>
          </p:cNvSpPr>
          <p:nvPr>
            <p:ph type="title"/>
          </p:nvPr>
        </p:nvSpPr>
        <p:spPr>
          <a:xfrm>
            <a:off x="209549" y="407159"/>
            <a:ext cx="8686802" cy="994306"/>
          </a:xfrm>
        </p:spPr>
        <p:txBody>
          <a:bodyPr/>
          <a:lstStyle/>
          <a:p>
            <a:pPr algn="ctr"/>
            <a:r>
              <a:rPr lang="en-GB" sz="3100" dirty="0"/>
              <a:t>Health Issues Involving the Nervous System</a:t>
            </a:r>
            <a:endParaRPr lang="en-US" sz="3100" dirty="0"/>
          </a:p>
        </p:txBody>
      </p:sp>
      <p:grpSp>
        <p:nvGrpSpPr>
          <p:cNvPr id="5" name="Group 4">
            <a:extLst>
              <a:ext uri="{FF2B5EF4-FFF2-40B4-BE49-F238E27FC236}">
                <a16:creationId xmlns:a16="http://schemas.microsoft.com/office/drawing/2014/main" id="{1428FA87-9E94-874D-BBBC-D09F54D838DF}"/>
              </a:ext>
            </a:extLst>
          </p:cNvPr>
          <p:cNvGrpSpPr/>
          <p:nvPr/>
        </p:nvGrpSpPr>
        <p:grpSpPr>
          <a:xfrm>
            <a:off x="700480" y="2894502"/>
            <a:ext cx="7743040" cy="1478063"/>
            <a:chOff x="700480" y="2894502"/>
            <a:chExt cx="7743040" cy="1478063"/>
          </a:xfrm>
        </p:grpSpPr>
        <p:sp>
          <p:nvSpPr>
            <p:cNvPr id="24" name="Text Box">
              <a:extLst>
                <a:ext uri="{FF2B5EF4-FFF2-40B4-BE49-F238E27FC236}">
                  <a16:creationId xmlns:a16="http://schemas.microsoft.com/office/drawing/2014/main" id="{796F2FFA-2317-F14B-B859-EAAB429FDD28}"/>
                </a:ext>
              </a:extLst>
            </p:cNvPr>
            <p:cNvSpPr/>
            <p:nvPr/>
          </p:nvSpPr>
          <p:spPr>
            <a:xfrm>
              <a:off x="763980" y="2894502"/>
              <a:ext cx="2632584" cy="495108"/>
            </a:xfrm>
            <a:prstGeom prst="rect">
              <a:avLst/>
            </a:prstGeom>
            <a:solidFill>
              <a:srgbClr val="663B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b="1" dirty="0"/>
                <a:t>Diabetic complications</a:t>
              </a:r>
              <a:endParaRPr lang="en-GB" dirty="0"/>
            </a:p>
          </p:txBody>
        </p:sp>
        <p:sp>
          <p:nvSpPr>
            <p:cNvPr id="25" name="TextBox 24">
              <a:extLst>
                <a:ext uri="{FF2B5EF4-FFF2-40B4-BE49-F238E27FC236}">
                  <a16:creationId xmlns:a16="http://schemas.microsoft.com/office/drawing/2014/main" id="{97A829DC-D199-AF47-B50D-04FEE35B55C0}"/>
                </a:ext>
              </a:extLst>
            </p:cNvPr>
            <p:cNvSpPr txBox="1"/>
            <p:nvPr/>
          </p:nvSpPr>
          <p:spPr>
            <a:xfrm>
              <a:off x="700480" y="3449235"/>
              <a:ext cx="7743040" cy="923330"/>
            </a:xfrm>
            <a:prstGeom prst="rect">
              <a:avLst/>
            </a:prstGeom>
            <a:noFill/>
          </p:spPr>
          <p:txBody>
            <a:bodyPr wrap="square" rtlCol="0">
              <a:spAutoFit/>
            </a:bodyPr>
            <a:lstStyle/>
            <a:p>
              <a:r>
                <a:rPr lang="en-GB" dirty="0"/>
                <a:t>Uncontrolled diabetes can lead to a lack of proper functioning of the nerves, making patients lose sensation in their extremities (hands and feet) first but eventually affecting more organs and senses.</a:t>
              </a:r>
              <a:endParaRPr lang="en-GB" b="1" u="sng" dirty="0"/>
            </a:p>
          </p:txBody>
        </p:sp>
      </p:grpSp>
      <p:grpSp>
        <p:nvGrpSpPr>
          <p:cNvPr id="26" name="Group 25">
            <a:extLst>
              <a:ext uri="{FF2B5EF4-FFF2-40B4-BE49-F238E27FC236}">
                <a16:creationId xmlns:a16="http://schemas.microsoft.com/office/drawing/2014/main" id="{7E5276CF-BD09-994D-9237-8D79C7BE2FAB}"/>
              </a:ext>
            </a:extLst>
          </p:cNvPr>
          <p:cNvGrpSpPr/>
          <p:nvPr/>
        </p:nvGrpSpPr>
        <p:grpSpPr>
          <a:xfrm>
            <a:off x="700480" y="4508390"/>
            <a:ext cx="7743040" cy="924065"/>
            <a:chOff x="700480" y="2894502"/>
            <a:chExt cx="7743040" cy="924065"/>
          </a:xfrm>
        </p:grpSpPr>
        <p:sp>
          <p:nvSpPr>
            <p:cNvPr id="27" name="Text Box">
              <a:extLst>
                <a:ext uri="{FF2B5EF4-FFF2-40B4-BE49-F238E27FC236}">
                  <a16:creationId xmlns:a16="http://schemas.microsoft.com/office/drawing/2014/main" id="{D6B52C21-0C5E-A440-AE4D-526302931058}"/>
                </a:ext>
              </a:extLst>
            </p:cNvPr>
            <p:cNvSpPr/>
            <p:nvPr/>
          </p:nvSpPr>
          <p:spPr>
            <a:xfrm>
              <a:off x="763980" y="2894502"/>
              <a:ext cx="2741220"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b="1" dirty="0"/>
                <a:t>Mental health problems</a:t>
              </a:r>
              <a:endParaRPr lang="en-GB" dirty="0"/>
            </a:p>
          </p:txBody>
        </p:sp>
        <p:sp>
          <p:nvSpPr>
            <p:cNvPr id="28" name="TextBox 27">
              <a:extLst>
                <a:ext uri="{FF2B5EF4-FFF2-40B4-BE49-F238E27FC236}">
                  <a16:creationId xmlns:a16="http://schemas.microsoft.com/office/drawing/2014/main" id="{FBEDAFCE-D76F-7644-930A-0059F7666712}"/>
                </a:ext>
              </a:extLst>
            </p:cNvPr>
            <p:cNvSpPr txBox="1"/>
            <p:nvPr/>
          </p:nvSpPr>
          <p:spPr>
            <a:xfrm>
              <a:off x="700480" y="3449235"/>
              <a:ext cx="7743040" cy="369332"/>
            </a:xfrm>
            <a:prstGeom prst="rect">
              <a:avLst/>
            </a:prstGeom>
            <a:noFill/>
          </p:spPr>
          <p:txBody>
            <a:bodyPr wrap="square" rtlCol="0">
              <a:spAutoFit/>
            </a:bodyPr>
            <a:lstStyle/>
            <a:p>
              <a:r>
                <a:rPr lang="en-GB" dirty="0"/>
                <a:t>Examples are depression, anxiety disorder and personality disorders.</a:t>
              </a:r>
              <a:endParaRPr lang="en-GB" b="1" u="sng" dirty="0"/>
            </a:p>
          </p:txBody>
        </p:sp>
      </p:grpSp>
    </p:spTree>
    <p:extLst>
      <p:ext uri="{BB962C8B-B14F-4D97-AF65-F5344CB8AC3E}">
        <p14:creationId xmlns:p14="http://schemas.microsoft.com/office/powerpoint/2010/main" val="339895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790034-44CB-4741-83B0-76BC3C5CFA20}"/>
              </a:ext>
            </a:extLst>
          </p:cNvPr>
          <p:cNvSpPr>
            <a:spLocks noGrp="1"/>
          </p:cNvSpPr>
          <p:nvPr>
            <p:ph type="title"/>
          </p:nvPr>
        </p:nvSpPr>
        <p:spPr>
          <a:xfrm>
            <a:off x="209549" y="407159"/>
            <a:ext cx="8686802" cy="994306"/>
          </a:xfrm>
        </p:spPr>
        <p:txBody>
          <a:bodyPr/>
          <a:lstStyle/>
          <a:p>
            <a:pPr algn="ctr"/>
            <a:r>
              <a:rPr lang="en-GB" sz="3100" dirty="0"/>
              <a:t>Health Issues Involving the Nervous System</a:t>
            </a:r>
            <a:endParaRPr lang="en-US" sz="3100" dirty="0"/>
          </a:p>
        </p:txBody>
      </p:sp>
      <p:grpSp>
        <p:nvGrpSpPr>
          <p:cNvPr id="4" name="Group 3">
            <a:extLst>
              <a:ext uri="{FF2B5EF4-FFF2-40B4-BE49-F238E27FC236}">
                <a16:creationId xmlns:a16="http://schemas.microsoft.com/office/drawing/2014/main" id="{80594C30-3453-D346-9A44-7F13ED5986CA}"/>
              </a:ext>
            </a:extLst>
          </p:cNvPr>
          <p:cNvGrpSpPr/>
          <p:nvPr/>
        </p:nvGrpSpPr>
        <p:grpSpPr>
          <a:xfrm>
            <a:off x="668730" y="1296139"/>
            <a:ext cx="7743040" cy="949465"/>
            <a:chOff x="668730" y="1653388"/>
            <a:chExt cx="7743040" cy="949465"/>
          </a:xfrm>
        </p:grpSpPr>
        <p:sp>
          <p:nvSpPr>
            <p:cNvPr id="5" name="Text Box">
              <a:extLst>
                <a:ext uri="{FF2B5EF4-FFF2-40B4-BE49-F238E27FC236}">
                  <a16:creationId xmlns:a16="http://schemas.microsoft.com/office/drawing/2014/main" id="{30499CFE-3228-414B-85A4-C8E9532AA25F}"/>
                </a:ext>
              </a:extLst>
            </p:cNvPr>
            <p:cNvSpPr/>
            <p:nvPr/>
          </p:nvSpPr>
          <p:spPr>
            <a:xfrm>
              <a:off x="732230" y="1653388"/>
              <a:ext cx="3458770"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b="1" dirty="0"/>
                <a:t>Other sensory organ problems</a:t>
              </a:r>
              <a:endParaRPr lang="en-GB" dirty="0"/>
            </a:p>
          </p:txBody>
        </p:sp>
        <p:sp>
          <p:nvSpPr>
            <p:cNvPr id="6" name="TextBox 5">
              <a:extLst>
                <a:ext uri="{FF2B5EF4-FFF2-40B4-BE49-F238E27FC236}">
                  <a16:creationId xmlns:a16="http://schemas.microsoft.com/office/drawing/2014/main" id="{0C75FCEE-5B99-6B4D-9AFB-42B7B3DC9E4F}"/>
                </a:ext>
              </a:extLst>
            </p:cNvPr>
            <p:cNvSpPr txBox="1"/>
            <p:nvPr/>
          </p:nvSpPr>
          <p:spPr>
            <a:xfrm>
              <a:off x="668730" y="2233521"/>
              <a:ext cx="7743040" cy="369332"/>
            </a:xfrm>
            <a:prstGeom prst="rect">
              <a:avLst/>
            </a:prstGeom>
            <a:noFill/>
          </p:spPr>
          <p:txBody>
            <a:bodyPr wrap="square" rtlCol="0">
              <a:spAutoFit/>
            </a:bodyPr>
            <a:lstStyle/>
            <a:p>
              <a:r>
                <a:rPr lang="en-GB" dirty="0"/>
                <a:t>These include deafness, blindness and short-sightedness </a:t>
              </a:r>
            </a:p>
          </p:txBody>
        </p:sp>
      </p:grpSp>
      <p:grpSp>
        <p:nvGrpSpPr>
          <p:cNvPr id="7" name="Group 6">
            <a:extLst>
              <a:ext uri="{FF2B5EF4-FFF2-40B4-BE49-F238E27FC236}">
                <a16:creationId xmlns:a16="http://schemas.microsoft.com/office/drawing/2014/main" id="{77D556B5-12C9-1F45-B715-B478C8802A68}"/>
              </a:ext>
            </a:extLst>
          </p:cNvPr>
          <p:cNvGrpSpPr/>
          <p:nvPr/>
        </p:nvGrpSpPr>
        <p:grpSpPr>
          <a:xfrm>
            <a:off x="700480" y="2371026"/>
            <a:ext cx="4697020" cy="2032061"/>
            <a:chOff x="700480" y="2894502"/>
            <a:chExt cx="4697020" cy="2032061"/>
          </a:xfrm>
        </p:grpSpPr>
        <p:sp>
          <p:nvSpPr>
            <p:cNvPr id="8" name="Text Box">
              <a:extLst>
                <a:ext uri="{FF2B5EF4-FFF2-40B4-BE49-F238E27FC236}">
                  <a16:creationId xmlns:a16="http://schemas.microsoft.com/office/drawing/2014/main" id="{5EAC5684-CC1D-D54B-9D3D-BC413DB6C8D1}"/>
                </a:ext>
              </a:extLst>
            </p:cNvPr>
            <p:cNvSpPr/>
            <p:nvPr/>
          </p:nvSpPr>
          <p:spPr>
            <a:xfrm>
              <a:off x="763980" y="2894502"/>
              <a:ext cx="1953820" cy="495108"/>
            </a:xfrm>
            <a:prstGeom prst="rect">
              <a:avLst/>
            </a:prstGeom>
            <a:solidFill>
              <a:srgbClr val="663B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r>
                <a:rPr lang="en-GB" b="1" dirty="0"/>
                <a:t>Substance abuse</a:t>
              </a:r>
              <a:endParaRPr lang="en-GB" dirty="0"/>
            </a:p>
          </p:txBody>
        </p:sp>
        <p:sp>
          <p:nvSpPr>
            <p:cNvPr id="9" name="TextBox 8">
              <a:extLst>
                <a:ext uri="{FF2B5EF4-FFF2-40B4-BE49-F238E27FC236}">
                  <a16:creationId xmlns:a16="http://schemas.microsoft.com/office/drawing/2014/main" id="{CB8FCF97-BAFE-0448-87F7-568DE0618825}"/>
                </a:ext>
              </a:extLst>
            </p:cNvPr>
            <p:cNvSpPr txBox="1"/>
            <p:nvPr/>
          </p:nvSpPr>
          <p:spPr>
            <a:xfrm>
              <a:off x="700480" y="3449235"/>
              <a:ext cx="4697020" cy="1477328"/>
            </a:xfrm>
            <a:prstGeom prst="rect">
              <a:avLst/>
            </a:prstGeom>
            <a:noFill/>
          </p:spPr>
          <p:txBody>
            <a:bodyPr wrap="square" rtlCol="0">
              <a:spAutoFit/>
            </a:bodyPr>
            <a:lstStyle/>
            <a:p>
              <a:r>
                <a:rPr lang="en-GB" dirty="0"/>
                <a:t>Different types of drugs target different areas in the brain and abuse leads to the disruption of normal brain function as it interferes with the messages carried back and forth between neurons.</a:t>
              </a:r>
              <a:endParaRPr lang="en-GB" b="1" u="sng" dirty="0"/>
            </a:p>
          </p:txBody>
        </p:sp>
      </p:grpSp>
      <p:sp>
        <p:nvSpPr>
          <p:cNvPr id="10" name="Oval 9">
            <a:extLst>
              <a:ext uri="{FF2B5EF4-FFF2-40B4-BE49-F238E27FC236}">
                <a16:creationId xmlns:a16="http://schemas.microsoft.com/office/drawing/2014/main" id="{7CDFE03A-3C49-1640-9D84-E39C6F388060}"/>
              </a:ext>
            </a:extLst>
          </p:cNvPr>
          <p:cNvSpPr/>
          <p:nvPr/>
        </p:nvSpPr>
        <p:spPr>
          <a:xfrm>
            <a:off x="5360463" y="2612324"/>
            <a:ext cx="3484189" cy="3588797"/>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erson wearing a hat&#10;&#10;Description automatically generated with low confidence">
            <a:extLst>
              <a:ext uri="{FF2B5EF4-FFF2-40B4-BE49-F238E27FC236}">
                <a16:creationId xmlns:a16="http://schemas.microsoft.com/office/drawing/2014/main" id="{0EFFC666-05C6-9942-A5DF-534C2BAE8F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6310" y="2916934"/>
            <a:ext cx="2591510" cy="3496650"/>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B2ECF812-FDC6-C943-831F-F8786323C4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3396" y="4809582"/>
            <a:ext cx="3571472" cy="985044"/>
          </a:xfrm>
          <a:prstGeom prst="rect">
            <a:avLst/>
          </a:prstGeom>
        </p:spPr>
      </p:pic>
    </p:spTree>
    <p:extLst>
      <p:ext uri="{BB962C8B-B14F-4D97-AF65-F5344CB8AC3E}">
        <p14:creationId xmlns:p14="http://schemas.microsoft.com/office/powerpoint/2010/main" val="9876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a:extLst>
              <a:ext uri="{FF2B5EF4-FFF2-40B4-BE49-F238E27FC236}">
                <a16:creationId xmlns:a16="http://schemas.microsoft.com/office/drawing/2014/main" id="{60343E26-47BE-E949-AEA1-BC1D53873D72}"/>
              </a:ext>
            </a:extLst>
          </p:cNvPr>
          <p:cNvSpPr/>
          <p:nvPr/>
        </p:nvSpPr>
        <p:spPr>
          <a:xfrm>
            <a:off x="155864" y="6026727"/>
            <a:ext cx="997527" cy="63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89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464029"/>
            <a:ext cx="8220075" cy="994306"/>
          </a:xfrm>
        </p:spPr>
        <p:txBody>
          <a:bodyPr/>
          <a:lstStyle/>
          <a:p>
            <a:r>
              <a:rPr lang="en-GB" dirty="0"/>
              <a:t>Purpose of the Nervous System</a:t>
            </a:r>
            <a:endParaRPr lang="en-GB" sz="3600" dirty="0">
              <a:latin typeface="+mn-lt"/>
            </a:endParaRPr>
          </a:p>
        </p:txBody>
      </p:sp>
      <p:sp>
        <p:nvSpPr>
          <p:cNvPr id="5" name="Text"/>
          <p:cNvSpPr/>
          <p:nvPr/>
        </p:nvSpPr>
        <p:spPr>
          <a:xfrm>
            <a:off x="836038" y="1633374"/>
            <a:ext cx="4113152" cy="2492990"/>
          </a:xfrm>
          <a:prstGeom prst="rect">
            <a:avLst/>
          </a:prstGeom>
        </p:spPr>
        <p:txBody>
          <a:bodyPr wrap="square" lIns="0" tIns="0" rIns="0" bIns="0">
            <a:spAutoFit/>
          </a:bodyPr>
          <a:lstStyle/>
          <a:p>
            <a:pPr marL="285750" indent="-285750">
              <a:buFont typeface="Arial" panose="020B0604020202020204" pitchFamily="34" charset="0"/>
              <a:buChar char="•"/>
            </a:pPr>
            <a:r>
              <a:rPr lang="en-GB" dirty="0"/>
              <a:t>The nervous system is a complex network of cells that transmit impulses (also called ‘messages’) to and from the brain and spinal cord to different parts of the body.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network governs how our bodies respond to different situations and sensations.</a:t>
            </a:r>
          </a:p>
        </p:txBody>
      </p:sp>
      <p:sp>
        <p:nvSpPr>
          <p:cNvPr id="7" name="Oval 6">
            <a:extLst>
              <a:ext uri="{FF2B5EF4-FFF2-40B4-BE49-F238E27FC236}">
                <a16:creationId xmlns:a16="http://schemas.microsoft.com/office/drawing/2014/main" id="{12684FBD-7B9F-EB42-953E-80AA065EAE2F}"/>
              </a:ext>
            </a:extLst>
          </p:cNvPr>
          <p:cNvSpPr/>
          <p:nvPr/>
        </p:nvSpPr>
        <p:spPr>
          <a:xfrm>
            <a:off x="5099981" y="2395584"/>
            <a:ext cx="3725026" cy="3725026"/>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4CDD8D5-EDC5-E44F-9230-EDE9A47A662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850851" y="1633374"/>
            <a:ext cx="2223287" cy="5385399"/>
          </a:xfrm>
          <a:prstGeom prst="rect">
            <a:avLst/>
          </a:prstGeom>
        </p:spPr>
      </p:pic>
    </p:spTree>
    <p:extLst>
      <p:ext uri="{BB962C8B-B14F-4D97-AF65-F5344CB8AC3E}">
        <p14:creationId xmlns:p14="http://schemas.microsoft.com/office/powerpoint/2010/main" val="12862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1578767" y="583814"/>
            <a:ext cx="5986465" cy="994306"/>
          </a:xfrm>
        </p:spPr>
        <p:txBody>
          <a:bodyPr/>
          <a:lstStyle/>
          <a:p>
            <a:pPr algn="ctr"/>
            <a:r>
              <a:rPr lang="en-GB" dirty="0"/>
              <a:t>Components of the Nervous System</a:t>
            </a:r>
            <a:endParaRPr lang="en-GB" sz="3600" dirty="0">
              <a:latin typeface="+mn-lt"/>
            </a:endParaRPr>
          </a:p>
        </p:txBody>
      </p:sp>
      <p:grpSp>
        <p:nvGrpSpPr>
          <p:cNvPr id="20" name="Group 19">
            <a:extLst>
              <a:ext uri="{FF2B5EF4-FFF2-40B4-BE49-F238E27FC236}">
                <a16:creationId xmlns:a16="http://schemas.microsoft.com/office/drawing/2014/main" id="{618AA48E-9226-F942-BBC4-72CC08229D2B}"/>
              </a:ext>
            </a:extLst>
          </p:cNvPr>
          <p:cNvGrpSpPr/>
          <p:nvPr/>
        </p:nvGrpSpPr>
        <p:grpSpPr>
          <a:xfrm>
            <a:off x="5099981" y="1633374"/>
            <a:ext cx="3725026" cy="5385399"/>
            <a:chOff x="5099981" y="1633374"/>
            <a:chExt cx="3725026" cy="5385399"/>
          </a:xfrm>
        </p:grpSpPr>
        <p:sp>
          <p:nvSpPr>
            <p:cNvPr id="23" name="Oval 22">
              <a:extLst>
                <a:ext uri="{FF2B5EF4-FFF2-40B4-BE49-F238E27FC236}">
                  <a16:creationId xmlns:a16="http://schemas.microsoft.com/office/drawing/2014/main" id="{1C3C419A-5C8E-9844-8624-E2C449194BA5}"/>
                </a:ext>
              </a:extLst>
            </p:cNvPr>
            <p:cNvSpPr/>
            <p:nvPr/>
          </p:nvSpPr>
          <p:spPr>
            <a:xfrm>
              <a:off x="5099981" y="2395584"/>
              <a:ext cx="3725026" cy="3725026"/>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13D7788-EFAC-4448-93C9-67233DF21F9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850851" y="1633374"/>
              <a:ext cx="2223287" cy="5385399"/>
            </a:xfrm>
            <a:prstGeom prst="rect">
              <a:avLst/>
            </a:prstGeom>
          </p:spPr>
        </p:pic>
      </p:grpSp>
      <p:grpSp>
        <p:nvGrpSpPr>
          <p:cNvPr id="34" name="Group 33">
            <a:extLst>
              <a:ext uri="{FF2B5EF4-FFF2-40B4-BE49-F238E27FC236}">
                <a16:creationId xmlns:a16="http://schemas.microsoft.com/office/drawing/2014/main" id="{6D18144E-D3E9-6A44-BDE7-0B48A7F91F06}"/>
              </a:ext>
            </a:extLst>
          </p:cNvPr>
          <p:cNvGrpSpPr/>
          <p:nvPr/>
        </p:nvGrpSpPr>
        <p:grpSpPr>
          <a:xfrm>
            <a:off x="2889692" y="1846037"/>
            <a:ext cx="4108820" cy="1505623"/>
            <a:chOff x="2239171" y="2040900"/>
            <a:chExt cx="4108820" cy="1505623"/>
          </a:xfrm>
        </p:grpSpPr>
        <p:sp>
          <p:nvSpPr>
            <p:cNvPr id="3" name="Text Box"/>
            <p:cNvSpPr/>
            <p:nvPr/>
          </p:nvSpPr>
          <p:spPr>
            <a:xfrm>
              <a:off x="5366014" y="3051415"/>
              <a:ext cx="981977"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dirty="0"/>
                <a:t>brain</a:t>
              </a:r>
            </a:p>
          </p:txBody>
        </p:sp>
        <p:cxnSp>
          <p:nvCxnSpPr>
            <p:cNvPr id="16" name="Straight Arrow Connector 15">
              <a:extLst>
                <a:ext uri="{FF2B5EF4-FFF2-40B4-BE49-F238E27FC236}">
                  <a16:creationId xmlns:a16="http://schemas.microsoft.com/office/drawing/2014/main" id="{503FFB5F-7B43-CB47-9A2E-6AB7F4A5345D}"/>
                </a:ext>
              </a:extLst>
            </p:cNvPr>
            <p:cNvCxnSpPr>
              <a:cxnSpLocks/>
              <a:stCxn id="3" idx="1"/>
            </p:cNvCxnSpPr>
            <p:nvPr/>
          </p:nvCxnSpPr>
          <p:spPr>
            <a:xfrm flipH="1" flipV="1">
              <a:off x="2239171" y="2040900"/>
              <a:ext cx="3126843" cy="1258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CCC532A-C6C0-F44A-B51E-39B824F4D63F}"/>
              </a:ext>
            </a:extLst>
          </p:cNvPr>
          <p:cNvGrpSpPr/>
          <p:nvPr/>
        </p:nvGrpSpPr>
        <p:grpSpPr>
          <a:xfrm>
            <a:off x="2889692" y="3323258"/>
            <a:ext cx="4675540" cy="676059"/>
            <a:chOff x="2239171" y="3518121"/>
            <a:chExt cx="4675540" cy="676059"/>
          </a:xfrm>
        </p:grpSpPr>
        <p:sp>
          <p:nvSpPr>
            <p:cNvPr id="8" name="Text Box">
              <a:extLst>
                <a:ext uri="{FF2B5EF4-FFF2-40B4-BE49-F238E27FC236}">
                  <a16:creationId xmlns:a16="http://schemas.microsoft.com/office/drawing/2014/main" id="{24BEF952-D9D5-EA4F-942D-9C66916D8AD8}"/>
                </a:ext>
              </a:extLst>
            </p:cNvPr>
            <p:cNvSpPr/>
            <p:nvPr/>
          </p:nvSpPr>
          <p:spPr>
            <a:xfrm>
              <a:off x="5366014" y="3699072"/>
              <a:ext cx="1548697"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dirty="0"/>
                <a:t>spinal chord</a:t>
              </a:r>
            </a:p>
          </p:txBody>
        </p:sp>
        <p:cxnSp>
          <p:nvCxnSpPr>
            <p:cNvPr id="18" name="Straight Arrow Connector 17">
              <a:extLst>
                <a:ext uri="{FF2B5EF4-FFF2-40B4-BE49-F238E27FC236}">
                  <a16:creationId xmlns:a16="http://schemas.microsoft.com/office/drawing/2014/main" id="{B2B376C1-E230-A746-A277-BB6276E15A46}"/>
                </a:ext>
              </a:extLst>
            </p:cNvPr>
            <p:cNvCxnSpPr>
              <a:cxnSpLocks/>
              <a:stCxn id="8" idx="1"/>
            </p:cNvCxnSpPr>
            <p:nvPr/>
          </p:nvCxnSpPr>
          <p:spPr>
            <a:xfrm flipH="1" flipV="1">
              <a:off x="2239171" y="3518121"/>
              <a:ext cx="3126843" cy="4285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03DA455-DF27-5745-8F35-81EDE868640C}"/>
              </a:ext>
            </a:extLst>
          </p:cNvPr>
          <p:cNvGrpSpPr/>
          <p:nvPr/>
        </p:nvGrpSpPr>
        <p:grpSpPr>
          <a:xfrm>
            <a:off x="3381153" y="4151866"/>
            <a:ext cx="3746815" cy="878329"/>
            <a:chOff x="2730632" y="4346729"/>
            <a:chExt cx="3746815" cy="878329"/>
          </a:xfrm>
        </p:grpSpPr>
        <p:sp>
          <p:nvSpPr>
            <p:cNvPr id="9" name="Text Box">
              <a:extLst>
                <a:ext uri="{FF2B5EF4-FFF2-40B4-BE49-F238E27FC236}">
                  <a16:creationId xmlns:a16="http://schemas.microsoft.com/office/drawing/2014/main" id="{5D36F3D1-A5B2-6840-8946-D4A7531C43C4}"/>
                </a:ext>
              </a:extLst>
            </p:cNvPr>
            <p:cNvSpPr/>
            <p:nvPr/>
          </p:nvSpPr>
          <p:spPr>
            <a:xfrm>
              <a:off x="5366015" y="4346729"/>
              <a:ext cx="1111432"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dirty="0"/>
                <a:t>nerves</a:t>
              </a:r>
            </a:p>
          </p:txBody>
        </p:sp>
        <p:cxnSp>
          <p:nvCxnSpPr>
            <p:cNvPr id="22" name="Straight Arrow Connector 21">
              <a:extLst>
                <a:ext uri="{FF2B5EF4-FFF2-40B4-BE49-F238E27FC236}">
                  <a16:creationId xmlns:a16="http://schemas.microsoft.com/office/drawing/2014/main" id="{9572BEAB-2334-5142-BB59-270401E82D0B}"/>
                </a:ext>
              </a:extLst>
            </p:cNvPr>
            <p:cNvCxnSpPr>
              <a:cxnSpLocks/>
              <a:stCxn id="9" idx="1"/>
            </p:cNvCxnSpPr>
            <p:nvPr/>
          </p:nvCxnSpPr>
          <p:spPr>
            <a:xfrm flipH="1">
              <a:off x="2730632" y="4594283"/>
              <a:ext cx="2635383" cy="6307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72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1.66667E-6 2.96296E-6 L -0.45452 -0.00371 " pathEditMode="relative" rAng="0" ptsTypes="AA">
                                      <p:cBhvr>
                                        <p:cTn id="6" dur="2000" fill="hold"/>
                                        <p:tgtEl>
                                          <p:spTgt spid="20"/>
                                        </p:tgtEl>
                                        <p:attrNameLst>
                                          <p:attrName>ppt_x</p:attrName>
                                          <p:attrName>ppt_y</p:attrName>
                                        </p:attrNameLst>
                                      </p:cBhvr>
                                      <p:rCtr x="-22726" y="-18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464029"/>
            <a:ext cx="8220075" cy="994306"/>
          </a:xfrm>
        </p:spPr>
        <p:txBody>
          <a:bodyPr/>
          <a:lstStyle/>
          <a:p>
            <a:r>
              <a:rPr lang="en-GB" dirty="0"/>
              <a:t>1. Nerves</a:t>
            </a:r>
            <a:endParaRPr lang="en-GB" sz="3600" dirty="0">
              <a:latin typeface="+mn-lt"/>
            </a:endParaRPr>
          </a:p>
        </p:txBody>
      </p:sp>
      <p:sp>
        <p:nvSpPr>
          <p:cNvPr id="5" name="Text"/>
          <p:cNvSpPr/>
          <p:nvPr/>
        </p:nvSpPr>
        <p:spPr>
          <a:xfrm>
            <a:off x="834314" y="1407991"/>
            <a:ext cx="7097574" cy="4431983"/>
          </a:xfrm>
          <a:prstGeom prst="rect">
            <a:avLst/>
          </a:prstGeom>
        </p:spPr>
        <p:txBody>
          <a:bodyPr wrap="square" lIns="0" tIns="0" rIns="0" bIns="0">
            <a:spAutoFit/>
          </a:bodyPr>
          <a:lstStyle/>
          <a:p>
            <a:pPr marL="285750" indent="-285750">
              <a:buFont typeface="Arial" panose="020B0604020202020204" pitchFamily="34" charset="0"/>
              <a:buChar char="•"/>
            </a:pPr>
            <a:r>
              <a:rPr lang="en-GB" sz="1600" dirty="0"/>
              <a:t>Nerves are the long fibres that transmit messages from the brain and spinal cord (the central nervous system) to the rest of the body (the peripheral nervous system) and back again.</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Your brain contains billions of nerve cells called neurons that act as the ‘messengers’ between your brain and spinal cord and the rest of the body.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 ‘messages’ carried back and forth dictate how                                          we move, think, learn and behave.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There are two ways that the nervous                                                system receives stimuli:</a:t>
            </a:r>
          </a:p>
          <a:p>
            <a:pPr marL="742950" lvl="1" indent="-285750">
              <a:buFont typeface="Arial" panose="020B0604020202020204" pitchFamily="34" charset="0"/>
              <a:buChar char="•"/>
            </a:pPr>
            <a:r>
              <a:rPr lang="en-GB" sz="1600" dirty="0"/>
              <a:t>Sensory neurons are activated                                                 through touch, sight, smell, sound                                           and taste.</a:t>
            </a:r>
          </a:p>
          <a:p>
            <a:pPr marL="742950" lvl="1" indent="-285750">
              <a:buFont typeface="Arial" panose="020B0604020202020204" pitchFamily="34" charset="0"/>
              <a:buChar char="•"/>
            </a:pPr>
            <a:r>
              <a:rPr lang="en-GB" sz="1600" dirty="0"/>
              <a:t>Motor neurons carry the messages                                        away from the brain and spinal                                             cord to the rest of the body. </a:t>
            </a:r>
          </a:p>
        </p:txBody>
      </p:sp>
      <p:sp>
        <p:nvSpPr>
          <p:cNvPr id="7" name="Oval 6">
            <a:extLst>
              <a:ext uri="{FF2B5EF4-FFF2-40B4-BE49-F238E27FC236}">
                <a16:creationId xmlns:a16="http://schemas.microsoft.com/office/drawing/2014/main" id="{12684FBD-7B9F-EB42-953E-80AA065EAE2F}"/>
              </a:ext>
            </a:extLst>
          </p:cNvPr>
          <p:cNvSpPr/>
          <p:nvPr/>
        </p:nvSpPr>
        <p:spPr>
          <a:xfrm>
            <a:off x="5302016" y="3015105"/>
            <a:ext cx="3725026" cy="3725026"/>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porcelain&#10;&#10;Description automatically generated">
            <a:extLst>
              <a:ext uri="{FF2B5EF4-FFF2-40B4-BE49-F238E27FC236}">
                <a16:creationId xmlns:a16="http://schemas.microsoft.com/office/drawing/2014/main" id="{D1EE6BB9-FAB3-EA46-A9AF-39FF3AA55B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86" r="-1562"/>
          <a:stretch/>
        </p:blipFill>
        <p:spPr>
          <a:xfrm>
            <a:off x="5302016" y="3015106"/>
            <a:ext cx="3725026" cy="3725026"/>
          </a:xfrm>
          <a:prstGeom prst="ellipse">
            <a:avLst/>
          </a:prstGeom>
        </p:spPr>
      </p:pic>
    </p:spTree>
    <p:extLst>
      <p:ext uri="{BB962C8B-B14F-4D97-AF65-F5344CB8AC3E}">
        <p14:creationId xmlns:p14="http://schemas.microsoft.com/office/powerpoint/2010/main" val="2623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464029"/>
            <a:ext cx="8220075" cy="994306"/>
          </a:xfrm>
        </p:spPr>
        <p:txBody>
          <a:bodyPr/>
          <a:lstStyle/>
          <a:p>
            <a:r>
              <a:rPr lang="en-GB" dirty="0"/>
              <a:t>2. Brain</a:t>
            </a:r>
            <a:endParaRPr lang="en-GB" sz="3600" dirty="0">
              <a:latin typeface="+mn-lt"/>
            </a:endParaRPr>
          </a:p>
        </p:txBody>
      </p:sp>
      <p:sp>
        <p:nvSpPr>
          <p:cNvPr id="5" name="Text"/>
          <p:cNvSpPr/>
          <p:nvPr/>
        </p:nvSpPr>
        <p:spPr>
          <a:xfrm>
            <a:off x="807966" y="1556032"/>
            <a:ext cx="7026218" cy="4431983"/>
          </a:xfrm>
          <a:prstGeom prst="rect">
            <a:avLst/>
          </a:prstGeom>
        </p:spPr>
        <p:txBody>
          <a:bodyPr wrap="square" lIns="0" tIns="0" rIns="0" bIns="0">
            <a:spAutoFit/>
          </a:bodyPr>
          <a:lstStyle/>
          <a:p>
            <a:pPr marL="285750" indent="-285750">
              <a:buFont typeface="Arial" panose="020B0604020202020204" pitchFamily="34" charset="0"/>
              <a:buChar char="•"/>
            </a:pPr>
            <a:r>
              <a:rPr lang="en-GB" sz="1600" dirty="0"/>
              <a:t>The brain forms part of the central nervous system and consists of many folds and grooves; it is protected by the bones in your skull.</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Despite its importance, the brain only weighs around 1,4kg!</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When the brain receives a message from anywhere in                                the body, it tells the body how to react.</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 brain is divided into three areas:</a:t>
            </a:r>
          </a:p>
          <a:p>
            <a:pPr marL="742950" lvl="1" indent="-285750">
              <a:buFont typeface="Arial" panose="020B0604020202020204" pitchFamily="34" charset="0"/>
              <a:buChar char="•"/>
            </a:pPr>
            <a:r>
              <a:rPr lang="en-GB" sz="1600" dirty="0"/>
              <a:t>The forebrain</a:t>
            </a:r>
          </a:p>
          <a:p>
            <a:pPr marL="742950" lvl="1" indent="-285750">
              <a:buFont typeface="Arial" panose="020B0604020202020204" pitchFamily="34" charset="0"/>
              <a:buChar char="•"/>
            </a:pPr>
            <a:r>
              <a:rPr lang="en-GB" sz="1600" dirty="0"/>
              <a:t>The midbrain</a:t>
            </a:r>
          </a:p>
          <a:p>
            <a:pPr marL="742950" lvl="1" indent="-285750">
              <a:buFont typeface="Arial" panose="020B0604020202020204" pitchFamily="34" charset="0"/>
              <a:buChar char="•"/>
            </a:pPr>
            <a:r>
              <a:rPr lang="en-GB" sz="1600" dirty="0"/>
              <a:t>The hindbrain</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Each of these areas has different                                           functions and they all communicate with each other.</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 brain is attached to the spinal                                                  cord through the brain stem.</a:t>
            </a:r>
            <a:endParaRPr lang="en-ZA" sz="1600" dirty="0"/>
          </a:p>
        </p:txBody>
      </p:sp>
      <p:sp>
        <p:nvSpPr>
          <p:cNvPr id="8" name="Oval 7">
            <a:extLst>
              <a:ext uri="{FF2B5EF4-FFF2-40B4-BE49-F238E27FC236}">
                <a16:creationId xmlns:a16="http://schemas.microsoft.com/office/drawing/2014/main" id="{3681C7A0-9B3A-E94C-B269-BC9D2B1BF132}"/>
              </a:ext>
            </a:extLst>
          </p:cNvPr>
          <p:cNvSpPr/>
          <p:nvPr/>
        </p:nvSpPr>
        <p:spPr>
          <a:xfrm>
            <a:off x="5302016" y="2915715"/>
            <a:ext cx="3725026" cy="3725026"/>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brain&#10;&#10;Description automatically generated with medium confidence">
            <a:extLst>
              <a:ext uri="{FF2B5EF4-FFF2-40B4-BE49-F238E27FC236}">
                <a16:creationId xmlns:a16="http://schemas.microsoft.com/office/drawing/2014/main" id="{C9FAAA46-F748-974B-BF0B-84161FFC63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0497" y="3394901"/>
            <a:ext cx="2708064" cy="3754499"/>
          </a:xfrm>
          <a:prstGeom prst="rect">
            <a:avLst/>
          </a:prstGeom>
        </p:spPr>
      </p:pic>
    </p:spTree>
    <p:extLst>
      <p:ext uri="{BB962C8B-B14F-4D97-AF65-F5344CB8AC3E}">
        <p14:creationId xmlns:p14="http://schemas.microsoft.com/office/powerpoint/2010/main" val="3355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464029"/>
            <a:ext cx="8220075" cy="994306"/>
          </a:xfrm>
        </p:spPr>
        <p:txBody>
          <a:bodyPr/>
          <a:lstStyle/>
          <a:p>
            <a:r>
              <a:rPr lang="en-GB" dirty="0"/>
              <a:t>3. Spinal Cord</a:t>
            </a:r>
            <a:endParaRPr lang="en-GB" sz="3600" dirty="0">
              <a:latin typeface="+mn-lt"/>
            </a:endParaRPr>
          </a:p>
        </p:txBody>
      </p:sp>
      <p:sp>
        <p:nvSpPr>
          <p:cNvPr id="5" name="Text"/>
          <p:cNvSpPr/>
          <p:nvPr/>
        </p:nvSpPr>
        <p:spPr>
          <a:xfrm>
            <a:off x="807966" y="1458335"/>
            <a:ext cx="4001868" cy="4708981"/>
          </a:xfrm>
          <a:prstGeom prst="rect">
            <a:avLst/>
          </a:prstGeom>
        </p:spPr>
        <p:txBody>
          <a:bodyPr wrap="square" lIns="0" tIns="0" rIns="0" bIns="0">
            <a:spAutoFit/>
          </a:bodyPr>
          <a:lstStyle/>
          <a:p>
            <a:pPr marL="285750" indent="-285750">
              <a:buFont typeface="Arial" panose="020B0604020202020204" pitchFamily="34" charset="0"/>
              <a:buChar char="•"/>
            </a:pPr>
            <a:r>
              <a:rPr lang="en-GB" dirty="0"/>
              <a:t>The spinal cord is a long (45,7cm) bundle of nerves that forms part of the central nervous system.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runs from the brain stem down your spine and extends to the other parts of your body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spinal cord is also protected: ring-shaped bones called vertebrae and a special fluid called cerebrospinal fluid cushion the nerves.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Peripheral nerves stem from the spinal cord to the rest of the body like threads.</a:t>
            </a:r>
          </a:p>
        </p:txBody>
      </p:sp>
      <p:sp>
        <p:nvSpPr>
          <p:cNvPr id="7" name="Oval 6">
            <a:extLst>
              <a:ext uri="{FF2B5EF4-FFF2-40B4-BE49-F238E27FC236}">
                <a16:creationId xmlns:a16="http://schemas.microsoft.com/office/drawing/2014/main" id="{12684FBD-7B9F-EB42-953E-80AA065EAE2F}"/>
              </a:ext>
            </a:extLst>
          </p:cNvPr>
          <p:cNvSpPr/>
          <p:nvPr/>
        </p:nvSpPr>
        <p:spPr>
          <a:xfrm>
            <a:off x="5075266" y="1703604"/>
            <a:ext cx="3725026" cy="3725026"/>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toothbrush&#10;&#10;Description automatically generated with low confidence">
            <a:extLst>
              <a:ext uri="{FF2B5EF4-FFF2-40B4-BE49-F238E27FC236}">
                <a16:creationId xmlns:a16="http://schemas.microsoft.com/office/drawing/2014/main" id="{5336E775-9F0F-2B43-A908-2146514092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8105" y="961182"/>
            <a:ext cx="986274" cy="5246039"/>
          </a:xfrm>
          <a:prstGeom prst="rect">
            <a:avLst/>
          </a:prstGeom>
        </p:spPr>
      </p:pic>
      <p:pic>
        <p:nvPicPr>
          <p:cNvPr id="8" name="Picture 7">
            <a:extLst>
              <a:ext uri="{FF2B5EF4-FFF2-40B4-BE49-F238E27FC236}">
                <a16:creationId xmlns:a16="http://schemas.microsoft.com/office/drawing/2014/main" id="{7719CBC5-6A31-EC4B-97A4-C7E34DCDFE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0319" y="1915929"/>
            <a:ext cx="2099960" cy="2252352"/>
          </a:xfrm>
          <a:prstGeom prst="rect">
            <a:avLst/>
          </a:prstGeom>
        </p:spPr>
      </p:pic>
    </p:spTree>
    <p:extLst>
      <p:ext uri="{BB962C8B-B14F-4D97-AF65-F5344CB8AC3E}">
        <p14:creationId xmlns:p14="http://schemas.microsoft.com/office/powerpoint/2010/main" val="381636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464029"/>
            <a:ext cx="8220075" cy="994306"/>
          </a:xfrm>
        </p:spPr>
        <p:txBody>
          <a:bodyPr/>
          <a:lstStyle/>
          <a:p>
            <a:r>
              <a:rPr lang="en-GB" dirty="0"/>
              <a:t>4. Sensory Organs</a:t>
            </a:r>
            <a:endParaRPr lang="en-GB" sz="3600" dirty="0">
              <a:latin typeface="+mn-lt"/>
            </a:endParaRPr>
          </a:p>
        </p:txBody>
      </p:sp>
      <p:sp>
        <p:nvSpPr>
          <p:cNvPr id="5" name="Text"/>
          <p:cNvSpPr/>
          <p:nvPr/>
        </p:nvSpPr>
        <p:spPr>
          <a:xfrm>
            <a:off x="807965" y="1452936"/>
            <a:ext cx="7273353" cy="4678204"/>
          </a:xfrm>
          <a:prstGeom prst="rect">
            <a:avLst/>
          </a:prstGeom>
        </p:spPr>
        <p:txBody>
          <a:bodyPr wrap="square" lIns="0" tIns="0" rIns="0" bIns="0">
            <a:spAutoFit/>
          </a:bodyPr>
          <a:lstStyle/>
          <a:p>
            <a:pPr marL="285750" indent="-285750">
              <a:buFont typeface="Arial" panose="020B0604020202020204" pitchFamily="34" charset="0"/>
              <a:buChar char="•"/>
            </a:pPr>
            <a:r>
              <a:rPr lang="en-GB" sz="1600" dirty="0"/>
              <a:t>The peripheral nervous system is the second part of the nervous system within our bodies and stems from the central nervous system through the spinal cord.</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 peripheral nervous system carries neurons to various muscles and organs in the body. </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Sensory organs are muscles and organs based                                                     on the five senses: </a:t>
            </a:r>
          </a:p>
          <a:p>
            <a:pPr marL="742950" lvl="1" indent="-285750">
              <a:buFont typeface="Arial" panose="020B0604020202020204" pitchFamily="34" charset="0"/>
              <a:buChar char="•"/>
            </a:pPr>
            <a:r>
              <a:rPr lang="en-GB" sz="1600" dirty="0"/>
              <a:t>ears (hearing)</a:t>
            </a:r>
          </a:p>
          <a:p>
            <a:pPr marL="742950" lvl="1" indent="-285750">
              <a:buFont typeface="Arial" panose="020B0604020202020204" pitchFamily="34" charset="0"/>
              <a:buChar char="•"/>
            </a:pPr>
            <a:r>
              <a:rPr lang="en-GB" sz="1600" dirty="0"/>
              <a:t>nose (smelling)</a:t>
            </a:r>
          </a:p>
          <a:p>
            <a:pPr marL="742950" lvl="1" indent="-285750">
              <a:buFont typeface="Arial" panose="020B0604020202020204" pitchFamily="34" charset="0"/>
              <a:buChar char="•"/>
            </a:pPr>
            <a:r>
              <a:rPr lang="en-GB" sz="1600" dirty="0"/>
              <a:t>eyes (seeing)</a:t>
            </a:r>
          </a:p>
          <a:p>
            <a:pPr marL="742950" lvl="1" indent="-285750">
              <a:buFont typeface="Arial" panose="020B0604020202020204" pitchFamily="34" charset="0"/>
              <a:buChar char="•"/>
            </a:pPr>
            <a:r>
              <a:rPr lang="en-GB" sz="1600" dirty="0"/>
              <a:t>skin (feeling)</a:t>
            </a:r>
          </a:p>
          <a:p>
            <a:pPr marL="742950" lvl="1" indent="-285750">
              <a:buFont typeface="Arial" panose="020B0604020202020204" pitchFamily="34" charset="0"/>
              <a:buChar char="•"/>
            </a:pPr>
            <a:r>
              <a:rPr lang="en-GB" sz="1600" dirty="0"/>
              <a:t>tongue (tasting)</a:t>
            </a:r>
          </a:p>
          <a:p>
            <a:pPr marL="742950" lvl="1"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These organs are responsible for                                                        gathering information all throughout                                                               the body and sending it via sensory                                                   nerves to the central nervous system. </a:t>
            </a:r>
          </a:p>
        </p:txBody>
      </p:sp>
      <p:sp>
        <p:nvSpPr>
          <p:cNvPr id="9" name="Oval 8">
            <a:extLst>
              <a:ext uri="{FF2B5EF4-FFF2-40B4-BE49-F238E27FC236}">
                <a16:creationId xmlns:a16="http://schemas.microsoft.com/office/drawing/2014/main" id="{B6FD1A8A-8A2C-114E-A50A-B3563DB87915}"/>
              </a:ext>
            </a:extLst>
          </p:cNvPr>
          <p:cNvSpPr/>
          <p:nvPr/>
        </p:nvSpPr>
        <p:spPr>
          <a:xfrm>
            <a:off x="5302016" y="2915715"/>
            <a:ext cx="3725026" cy="3725026"/>
          </a:xfrm>
          <a:prstGeom prst="ellipse">
            <a:avLst/>
          </a:prstGeom>
          <a:solidFill>
            <a:srgbClr val="B1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B2EB78E-6606-1540-A551-AB9201AB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44618" y="4510044"/>
            <a:ext cx="1455562" cy="2258945"/>
          </a:xfrm>
          <a:prstGeom prst="rect">
            <a:avLst/>
          </a:prstGeom>
        </p:spPr>
      </p:pic>
      <p:pic>
        <p:nvPicPr>
          <p:cNvPr id="10" name="Picture 9">
            <a:extLst>
              <a:ext uri="{FF2B5EF4-FFF2-40B4-BE49-F238E27FC236}">
                <a16:creationId xmlns:a16="http://schemas.microsoft.com/office/drawing/2014/main" id="{298F2D9F-951E-204F-9183-A911E0191A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8879" y="2773075"/>
            <a:ext cx="1704877" cy="2631989"/>
          </a:xfrm>
          <a:prstGeom prst="rect">
            <a:avLst/>
          </a:prstGeom>
        </p:spPr>
      </p:pic>
      <p:pic>
        <p:nvPicPr>
          <p:cNvPr id="12" name="Picture 11" descr="Logo&#10;&#10;Description automatically generated">
            <a:extLst>
              <a:ext uri="{FF2B5EF4-FFF2-40B4-BE49-F238E27FC236}">
                <a16:creationId xmlns:a16="http://schemas.microsoft.com/office/drawing/2014/main" id="{6E357522-4DCD-004F-92C5-87594E2B81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0870" y="3199748"/>
            <a:ext cx="1363367" cy="1310296"/>
          </a:xfrm>
          <a:prstGeom prst="rect">
            <a:avLst/>
          </a:prstGeom>
        </p:spPr>
      </p:pic>
    </p:spTree>
    <p:extLst>
      <p:ext uri="{BB962C8B-B14F-4D97-AF65-F5344CB8AC3E}">
        <p14:creationId xmlns:p14="http://schemas.microsoft.com/office/powerpoint/2010/main" val="96211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457198" y="661737"/>
            <a:ext cx="8220075" cy="994306"/>
          </a:xfrm>
        </p:spPr>
        <p:txBody>
          <a:bodyPr/>
          <a:lstStyle/>
          <a:p>
            <a:pPr algn="ctr"/>
            <a:r>
              <a:rPr lang="en-GB" dirty="0"/>
              <a:t>Main Processes in the               Nervous System</a:t>
            </a:r>
            <a:endParaRPr lang="en-GB" sz="3600" dirty="0">
              <a:latin typeface="+mn-lt"/>
            </a:endParaRPr>
          </a:p>
        </p:txBody>
      </p:sp>
      <p:sp>
        <p:nvSpPr>
          <p:cNvPr id="5" name="Text"/>
          <p:cNvSpPr/>
          <p:nvPr/>
        </p:nvSpPr>
        <p:spPr>
          <a:xfrm>
            <a:off x="1177693" y="2041249"/>
            <a:ext cx="6779083" cy="1938992"/>
          </a:xfrm>
          <a:prstGeom prst="rect">
            <a:avLst/>
          </a:prstGeom>
        </p:spPr>
        <p:txBody>
          <a:bodyPr wrap="square" lIns="0" tIns="0" rIns="0" bIns="0">
            <a:spAutoFit/>
          </a:bodyPr>
          <a:lstStyle/>
          <a:p>
            <a:pPr marL="285750" indent="-285750">
              <a:buFont typeface="Arial" panose="020B0604020202020204" pitchFamily="34" charset="0"/>
              <a:buChar char="•"/>
            </a:pPr>
            <a:r>
              <a:rPr lang="en-GB" dirty="0"/>
              <a:t>The nervous system is responsible for key processes in the body and the body cannot optimally function if parts of it are damaged.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nervous system sends and receives electrical impulses from multiple sources at any given moment and determines how we sense the world around us. </a:t>
            </a:r>
            <a:endParaRPr lang="en-ZA" dirty="0"/>
          </a:p>
        </p:txBody>
      </p:sp>
    </p:spTree>
    <p:extLst>
      <p:ext uri="{BB962C8B-B14F-4D97-AF65-F5344CB8AC3E}">
        <p14:creationId xmlns:p14="http://schemas.microsoft.com/office/powerpoint/2010/main" val="1104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p:cNvSpPr>
            <a:spLocks noGrp="1"/>
          </p:cNvSpPr>
          <p:nvPr>
            <p:ph type="title"/>
          </p:nvPr>
        </p:nvSpPr>
        <p:spPr>
          <a:xfrm>
            <a:off x="389237" y="502954"/>
            <a:ext cx="8365526" cy="772107"/>
          </a:xfrm>
        </p:spPr>
        <p:txBody>
          <a:bodyPr/>
          <a:lstStyle/>
          <a:p>
            <a:r>
              <a:rPr lang="en-GB" sz="3200" dirty="0"/>
              <a:t>Main Processes in the Nervous System</a:t>
            </a:r>
            <a:endParaRPr lang="en-GB" sz="3200" dirty="0">
              <a:latin typeface="+mn-lt"/>
            </a:endParaRPr>
          </a:p>
        </p:txBody>
      </p:sp>
      <p:sp>
        <p:nvSpPr>
          <p:cNvPr id="2" name="TextBox 1">
            <a:extLst>
              <a:ext uri="{FF2B5EF4-FFF2-40B4-BE49-F238E27FC236}">
                <a16:creationId xmlns:a16="http://schemas.microsoft.com/office/drawing/2014/main" id="{B1DDD683-9046-5E4A-BF2F-8DDF96238799}"/>
              </a:ext>
            </a:extLst>
          </p:cNvPr>
          <p:cNvSpPr txBox="1"/>
          <p:nvPr/>
        </p:nvSpPr>
        <p:spPr>
          <a:xfrm>
            <a:off x="667265" y="1237652"/>
            <a:ext cx="6672648" cy="400110"/>
          </a:xfrm>
          <a:prstGeom prst="rect">
            <a:avLst/>
          </a:prstGeom>
          <a:noFill/>
        </p:spPr>
        <p:txBody>
          <a:bodyPr wrap="square" rtlCol="0">
            <a:spAutoFit/>
          </a:bodyPr>
          <a:lstStyle/>
          <a:p>
            <a:r>
              <a:rPr lang="en-GB" sz="2000" dirty="0">
                <a:solidFill>
                  <a:srgbClr val="663B90"/>
                </a:solidFill>
              </a:rPr>
              <a:t>These processes are:</a:t>
            </a:r>
          </a:p>
        </p:txBody>
      </p:sp>
      <p:grpSp>
        <p:nvGrpSpPr>
          <p:cNvPr id="19" name="Group 18">
            <a:extLst>
              <a:ext uri="{FF2B5EF4-FFF2-40B4-BE49-F238E27FC236}">
                <a16:creationId xmlns:a16="http://schemas.microsoft.com/office/drawing/2014/main" id="{EC10B5A1-A188-424E-9EC9-49625C257125}"/>
              </a:ext>
            </a:extLst>
          </p:cNvPr>
          <p:cNvGrpSpPr/>
          <p:nvPr/>
        </p:nvGrpSpPr>
        <p:grpSpPr>
          <a:xfrm>
            <a:off x="753765" y="1536238"/>
            <a:ext cx="8286247" cy="1317864"/>
            <a:chOff x="753765" y="1536238"/>
            <a:chExt cx="8286247" cy="1317864"/>
          </a:xfrm>
        </p:grpSpPr>
        <p:grpSp>
          <p:nvGrpSpPr>
            <p:cNvPr id="3" name="Group 2">
              <a:extLst>
                <a:ext uri="{FF2B5EF4-FFF2-40B4-BE49-F238E27FC236}">
                  <a16:creationId xmlns:a16="http://schemas.microsoft.com/office/drawing/2014/main" id="{1227D143-C7A4-344C-982C-77CC165C6A66}"/>
                </a:ext>
              </a:extLst>
            </p:cNvPr>
            <p:cNvGrpSpPr/>
            <p:nvPr/>
          </p:nvGrpSpPr>
          <p:grpSpPr>
            <a:xfrm>
              <a:off x="753765" y="1845906"/>
              <a:ext cx="7504337" cy="830997"/>
              <a:chOff x="753765" y="1704308"/>
              <a:chExt cx="7504337" cy="830997"/>
            </a:xfrm>
          </p:grpSpPr>
          <p:sp>
            <p:nvSpPr>
              <p:cNvPr id="5" name="Text"/>
              <p:cNvSpPr/>
              <p:nvPr/>
            </p:nvSpPr>
            <p:spPr>
              <a:xfrm>
                <a:off x="1998003" y="1704308"/>
                <a:ext cx="6260099" cy="830997"/>
              </a:xfrm>
              <a:prstGeom prst="rect">
                <a:avLst/>
              </a:prstGeom>
            </p:spPr>
            <p:txBody>
              <a:bodyPr wrap="square" lIns="0" tIns="0" rIns="0" bIns="0">
                <a:spAutoFit/>
              </a:bodyPr>
              <a:lstStyle/>
              <a:p>
                <a:r>
                  <a:rPr lang="en-GB" dirty="0"/>
                  <a:t>Sound waves are transformed into electrical signals that travel along the auditory nerve to the brain. This makes us understand what we are hearing. </a:t>
                </a:r>
              </a:p>
            </p:txBody>
          </p:sp>
          <p:sp>
            <p:nvSpPr>
              <p:cNvPr id="9" name="Text Box">
                <a:extLst>
                  <a:ext uri="{FF2B5EF4-FFF2-40B4-BE49-F238E27FC236}">
                    <a16:creationId xmlns:a16="http://schemas.microsoft.com/office/drawing/2014/main" id="{B8549BF7-7B8B-5A4D-982A-CCAA947043B4}"/>
                  </a:ext>
                </a:extLst>
              </p:cNvPr>
              <p:cNvSpPr/>
              <p:nvPr/>
            </p:nvSpPr>
            <p:spPr>
              <a:xfrm>
                <a:off x="753765" y="1704308"/>
                <a:ext cx="1112105"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latin typeface="Twinkl" pitchFamily="2" charset="77"/>
                  </a:rPr>
                  <a:t>Hearing</a:t>
                </a:r>
              </a:p>
            </p:txBody>
          </p:sp>
        </p:grpSp>
        <p:pic>
          <p:nvPicPr>
            <p:cNvPr id="7" name="Picture 6">
              <a:extLst>
                <a:ext uri="{FF2B5EF4-FFF2-40B4-BE49-F238E27FC236}">
                  <a16:creationId xmlns:a16="http://schemas.microsoft.com/office/drawing/2014/main" id="{F00B28CB-327A-AF42-A21A-FBD13D760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86364" y="1536238"/>
              <a:ext cx="853648" cy="1317864"/>
            </a:xfrm>
            <a:prstGeom prst="rect">
              <a:avLst/>
            </a:prstGeom>
          </p:spPr>
        </p:pic>
      </p:grpSp>
      <p:grpSp>
        <p:nvGrpSpPr>
          <p:cNvPr id="20" name="Group 19">
            <a:extLst>
              <a:ext uri="{FF2B5EF4-FFF2-40B4-BE49-F238E27FC236}">
                <a16:creationId xmlns:a16="http://schemas.microsoft.com/office/drawing/2014/main" id="{576735D5-ABF4-824D-A160-D6093C275F82}"/>
              </a:ext>
            </a:extLst>
          </p:cNvPr>
          <p:cNvGrpSpPr/>
          <p:nvPr/>
        </p:nvGrpSpPr>
        <p:grpSpPr>
          <a:xfrm>
            <a:off x="753764" y="3030844"/>
            <a:ext cx="7504337" cy="1393934"/>
            <a:chOff x="753764" y="3030844"/>
            <a:chExt cx="7504337" cy="1393934"/>
          </a:xfrm>
        </p:grpSpPr>
        <p:grpSp>
          <p:nvGrpSpPr>
            <p:cNvPr id="6" name="Group 5">
              <a:extLst>
                <a:ext uri="{FF2B5EF4-FFF2-40B4-BE49-F238E27FC236}">
                  <a16:creationId xmlns:a16="http://schemas.microsoft.com/office/drawing/2014/main" id="{A10CF899-E72D-6B4D-9D10-CCCAADDEC67E}"/>
                </a:ext>
              </a:extLst>
            </p:cNvPr>
            <p:cNvGrpSpPr/>
            <p:nvPr/>
          </p:nvGrpSpPr>
          <p:grpSpPr>
            <a:xfrm>
              <a:off x="753764" y="3030844"/>
              <a:ext cx="7504337" cy="1384995"/>
              <a:chOff x="753764" y="3221372"/>
              <a:chExt cx="7504337" cy="1384995"/>
            </a:xfrm>
          </p:grpSpPr>
          <p:sp>
            <p:nvSpPr>
              <p:cNvPr id="10" name="Text">
                <a:extLst>
                  <a:ext uri="{FF2B5EF4-FFF2-40B4-BE49-F238E27FC236}">
                    <a16:creationId xmlns:a16="http://schemas.microsoft.com/office/drawing/2014/main" id="{C6F69D7F-09F5-E44F-9F50-75920838D700}"/>
                  </a:ext>
                </a:extLst>
              </p:cNvPr>
              <p:cNvSpPr/>
              <p:nvPr/>
            </p:nvSpPr>
            <p:spPr>
              <a:xfrm>
                <a:off x="1998002" y="3221372"/>
                <a:ext cx="6260099" cy="1384995"/>
              </a:xfrm>
              <a:prstGeom prst="rect">
                <a:avLst/>
              </a:prstGeom>
            </p:spPr>
            <p:txBody>
              <a:bodyPr wrap="square" lIns="0" tIns="0" rIns="0" bIns="0">
                <a:spAutoFit/>
              </a:bodyPr>
              <a:lstStyle/>
              <a:p>
                <a:r>
                  <a:rPr lang="en-GB" dirty="0"/>
                  <a:t>Seeing and understanding what you are seeing are complex processes. Light enters your eye upside-down and stimulates specialised cells in your eye. These cells broadcast signals to the brain along the optic nerve, where they are turned around and interpreted as sight. </a:t>
                </a:r>
              </a:p>
            </p:txBody>
          </p:sp>
          <p:sp>
            <p:nvSpPr>
              <p:cNvPr id="11" name="Text Box">
                <a:extLst>
                  <a:ext uri="{FF2B5EF4-FFF2-40B4-BE49-F238E27FC236}">
                    <a16:creationId xmlns:a16="http://schemas.microsoft.com/office/drawing/2014/main" id="{5DBBA40D-A87D-8A47-A00D-92E5C51A83B6}"/>
                  </a:ext>
                </a:extLst>
              </p:cNvPr>
              <p:cNvSpPr/>
              <p:nvPr/>
            </p:nvSpPr>
            <p:spPr>
              <a:xfrm>
                <a:off x="753764" y="3248981"/>
                <a:ext cx="1112105" cy="495108"/>
              </a:xfrm>
              <a:prstGeom prst="rect">
                <a:avLst/>
              </a:prstGeom>
              <a:solidFill>
                <a:srgbClr val="663B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latin typeface="Twinkl" pitchFamily="2" charset="77"/>
                  </a:rPr>
                  <a:t>Seeing</a:t>
                </a:r>
              </a:p>
            </p:txBody>
          </p:sp>
        </p:grpSp>
        <p:pic>
          <p:nvPicPr>
            <p:cNvPr id="16" name="Picture 15" descr="Logo&#10;&#10;Description automatically generated">
              <a:extLst>
                <a:ext uri="{FF2B5EF4-FFF2-40B4-BE49-F238E27FC236}">
                  <a16:creationId xmlns:a16="http://schemas.microsoft.com/office/drawing/2014/main" id="{2DB9CAF1-39EC-9149-B406-890D1F2B00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711" y="3626885"/>
              <a:ext cx="830210" cy="797893"/>
            </a:xfrm>
            <a:prstGeom prst="rect">
              <a:avLst/>
            </a:prstGeom>
          </p:spPr>
        </p:pic>
      </p:grpSp>
      <p:grpSp>
        <p:nvGrpSpPr>
          <p:cNvPr id="22" name="Group 21">
            <a:extLst>
              <a:ext uri="{FF2B5EF4-FFF2-40B4-BE49-F238E27FC236}">
                <a16:creationId xmlns:a16="http://schemas.microsoft.com/office/drawing/2014/main" id="{F4A167A4-F630-EF46-9495-0623A9068557}"/>
              </a:ext>
            </a:extLst>
          </p:cNvPr>
          <p:cNvGrpSpPr/>
          <p:nvPr/>
        </p:nvGrpSpPr>
        <p:grpSpPr>
          <a:xfrm>
            <a:off x="-1387819" y="4764085"/>
            <a:ext cx="9645920" cy="2414464"/>
            <a:chOff x="-1387819" y="4764085"/>
            <a:chExt cx="9645920" cy="2414464"/>
          </a:xfrm>
        </p:grpSpPr>
        <p:grpSp>
          <p:nvGrpSpPr>
            <p:cNvPr id="12" name="Group 11">
              <a:extLst>
                <a:ext uri="{FF2B5EF4-FFF2-40B4-BE49-F238E27FC236}">
                  <a16:creationId xmlns:a16="http://schemas.microsoft.com/office/drawing/2014/main" id="{8E5FA720-765D-5E40-BEAC-302FB2D550EC}"/>
                </a:ext>
              </a:extLst>
            </p:cNvPr>
            <p:cNvGrpSpPr/>
            <p:nvPr/>
          </p:nvGrpSpPr>
          <p:grpSpPr>
            <a:xfrm>
              <a:off x="753764" y="4764085"/>
              <a:ext cx="7504337" cy="1384995"/>
              <a:chOff x="753765" y="1704308"/>
              <a:chExt cx="7504337" cy="1384995"/>
            </a:xfrm>
          </p:grpSpPr>
          <p:sp>
            <p:nvSpPr>
              <p:cNvPr id="13" name="Text">
                <a:extLst>
                  <a:ext uri="{FF2B5EF4-FFF2-40B4-BE49-F238E27FC236}">
                    <a16:creationId xmlns:a16="http://schemas.microsoft.com/office/drawing/2014/main" id="{7BBDAB4E-BBCB-6348-99F9-1D5C2087709C}"/>
                  </a:ext>
                </a:extLst>
              </p:cNvPr>
              <p:cNvSpPr/>
              <p:nvPr/>
            </p:nvSpPr>
            <p:spPr>
              <a:xfrm>
                <a:off x="1998003" y="1704308"/>
                <a:ext cx="6260099" cy="1384995"/>
              </a:xfrm>
              <a:prstGeom prst="rect">
                <a:avLst/>
              </a:prstGeom>
            </p:spPr>
            <p:txBody>
              <a:bodyPr wrap="square" lIns="0" tIns="0" rIns="0" bIns="0">
                <a:spAutoFit/>
              </a:bodyPr>
              <a:lstStyle/>
              <a:p>
                <a:r>
                  <a:rPr lang="en-GB" dirty="0"/>
                  <a:t>The skin allows us to feel and experience everything around us through touch. There are millions of nerve endings called receptors in the skin, muscles, bones and joints, internal organs and the circulatory system. These receptors respond to pressure, pain, movement and temperature.</a:t>
                </a:r>
              </a:p>
            </p:txBody>
          </p:sp>
          <p:sp>
            <p:nvSpPr>
              <p:cNvPr id="14" name="Text Box">
                <a:extLst>
                  <a:ext uri="{FF2B5EF4-FFF2-40B4-BE49-F238E27FC236}">
                    <a16:creationId xmlns:a16="http://schemas.microsoft.com/office/drawing/2014/main" id="{C06AAF8E-4820-FC41-BD82-384BF3B00C10}"/>
                  </a:ext>
                </a:extLst>
              </p:cNvPr>
              <p:cNvSpPr/>
              <p:nvPr/>
            </p:nvSpPr>
            <p:spPr>
              <a:xfrm>
                <a:off x="753765" y="1704308"/>
                <a:ext cx="1112105" cy="495108"/>
              </a:xfrm>
              <a:prstGeom prst="rect">
                <a:avLst/>
              </a:prstGeom>
              <a:solidFill>
                <a:srgbClr val="47A0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spAutoFit/>
              </a:bodyPr>
              <a:lstStyle/>
              <a:p>
                <a:pPr algn="ctr"/>
                <a:r>
                  <a:rPr lang="en-GB" b="1" dirty="0">
                    <a:latin typeface="Twinkl" pitchFamily="2" charset="77"/>
                  </a:rPr>
                  <a:t>Feeling</a:t>
                </a:r>
              </a:p>
            </p:txBody>
          </p:sp>
        </p:grpSp>
        <p:pic>
          <p:nvPicPr>
            <p:cNvPr id="18" name="Picture 17" descr="A picture containing plant&#10;&#10;Description automatically generated">
              <a:extLst>
                <a:ext uri="{FF2B5EF4-FFF2-40B4-BE49-F238E27FC236}">
                  <a16:creationId xmlns:a16="http://schemas.microsoft.com/office/drawing/2014/main" id="{D367ACD6-A4CA-6F42-8E32-3FE318B715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7819" y="4769492"/>
              <a:ext cx="3554111" cy="2409057"/>
            </a:xfrm>
            <a:prstGeom prst="rect">
              <a:avLst/>
            </a:prstGeom>
          </p:spPr>
        </p:pic>
      </p:grpSp>
    </p:spTree>
    <p:extLst>
      <p:ext uri="{BB962C8B-B14F-4D97-AF65-F5344CB8AC3E}">
        <p14:creationId xmlns:p14="http://schemas.microsoft.com/office/powerpoint/2010/main" val="241984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Layouts">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Bold"/>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Template" id="{AEAE8EFC-84E1-44A5-B19D-1CAE340B02B6}" vid="{010B92F8-2E9D-4993-ABC6-5071BBCC9E2D}"/>
    </a:ext>
  </a:extLst>
</a:theme>
</file>

<file path=ppt/theme/theme2.xml><?xml version="1.0" encoding="utf-8"?>
<a:theme xmlns:a="http://schemas.openxmlformats.org/drawingml/2006/main" name="Disclaimers/Guid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AEAE8EFC-84E1-44A5-B19D-1CAE340B02B6}" vid="{1AD28E7D-A90E-4DFD-B834-C66F360CCA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Layouts</Template>
  <TotalTime>122</TotalTime>
  <Words>1138</Words>
  <Application>Microsoft Macintosh PowerPoint</Application>
  <PresentationFormat>On-screen Show (4:3)</PresentationFormat>
  <Paragraphs>93</Paragraphs>
  <Slides>15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Calibri</vt:lpstr>
      <vt:lpstr>Twinkl</vt:lpstr>
      <vt:lpstr>Arial</vt:lpstr>
      <vt:lpstr>Roboto</vt:lpstr>
      <vt:lpstr>Slide Layouts</vt:lpstr>
      <vt:lpstr>Disclaimers/Guidance</vt:lpstr>
      <vt:lpstr>PowerPoint Presentation</vt:lpstr>
      <vt:lpstr>Purpose of the Nervous System</vt:lpstr>
      <vt:lpstr>Components of the Nervous System</vt:lpstr>
      <vt:lpstr>1. Nerves</vt:lpstr>
      <vt:lpstr>2. Brain</vt:lpstr>
      <vt:lpstr>3. Spinal Cord</vt:lpstr>
      <vt:lpstr>4. Sensory Organs</vt:lpstr>
      <vt:lpstr>Main Processes in the               Nervous System</vt:lpstr>
      <vt:lpstr>Main Processes in the Nervous System</vt:lpstr>
      <vt:lpstr>Main Processes in the Nervous System</vt:lpstr>
      <vt:lpstr>Main Processes in the Nervous System</vt:lpstr>
      <vt:lpstr>Health Issues Involving the Nervous System</vt:lpstr>
      <vt:lpstr>Health Issues Involving the Nervous System</vt:lpstr>
      <vt:lpstr>Health Issues Involving the Nervous System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Twinkl Twinkl</dc:creator>
  <cp:lastModifiedBy>Amberley IGLOI</cp:lastModifiedBy>
  <cp:revision>34</cp:revision>
  <dcterms:created xsi:type="dcterms:W3CDTF">2022-03-17T17:29:29Z</dcterms:created>
  <dcterms:modified xsi:type="dcterms:W3CDTF">2024-06-24T08:31:01Z</dcterms:modified>
</cp:coreProperties>
</file>